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5" r:id="rId3"/>
    <p:sldId id="257" r:id="rId4"/>
    <p:sldId id="273" r:id="rId5"/>
    <p:sldId id="271" r:id="rId6"/>
    <p:sldId id="274" r:id="rId7"/>
    <p:sldId id="278" r:id="rId8"/>
    <p:sldId id="277" r:id="rId9"/>
    <p:sldId id="285" r:id="rId10"/>
    <p:sldId id="294" r:id="rId11"/>
    <p:sldId id="297" r:id="rId12"/>
    <p:sldId id="295" r:id="rId13"/>
    <p:sldId id="296" r:id="rId14"/>
    <p:sldId id="292" r:id="rId15"/>
    <p:sldId id="284" r:id="rId16"/>
    <p:sldId id="287" r:id="rId17"/>
    <p:sldId id="281" r:id="rId18"/>
    <p:sldId id="279" r:id="rId19"/>
    <p:sldId id="298" r:id="rId20"/>
    <p:sldId id="280" r:id="rId21"/>
    <p:sldId id="283" r:id="rId22"/>
    <p:sldId id="289" r:id="rId23"/>
    <p:sldId id="288" r:id="rId24"/>
    <p:sldId id="290" r:id="rId25"/>
    <p:sldId id="291" r:id="rId26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90"/>
    <a:srgbClr val="E44A30"/>
    <a:srgbClr val="8A8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6F9B9-57D7-4DD6-B225-DB489B8E6632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</dgm:pt>
    <dgm:pt modelId="{9E5C86C2-C5E5-496A-A9F9-853F8C1A6DF5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  <a:latin typeface="Avenir Next LT Pro" panose="020B0504020202020204" pitchFamily="34" charset="0"/>
            </a:rPr>
            <a:t>Sellos para contenedor</a:t>
          </a:r>
        </a:p>
      </dgm:t>
    </dgm:pt>
    <dgm:pt modelId="{CA791B5D-B942-45D3-A80B-A5DE063AB394}" type="parTrans" cxnId="{C84A359A-5801-40DB-8867-8C32F2E1848E}">
      <dgm:prSet/>
      <dgm:spPr/>
      <dgm:t>
        <a:bodyPr/>
        <a:lstStyle/>
        <a:p>
          <a:endParaRPr lang="es-ES"/>
        </a:p>
      </dgm:t>
    </dgm:pt>
    <dgm:pt modelId="{9692DD7C-039D-4DF1-91C8-B2CA65800D72}" type="sibTrans" cxnId="{C84A359A-5801-40DB-8867-8C32F2E1848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72041F3-E43D-4402-A5BD-ECC322E77702}" type="pres">
      <dgm:prSet presAssocID="{1E56F9B9-57D7-4DD6-B225-DB489B8E6632}" presName="Name0" presStyleCnt="0">
        <dgm:presLayoutVars>
          <dgm:chMax val="8"/>
          <dgm:chPref val="8"/>
          <dgm:dir/>
        </dgm:presLayoutVars>
      </dgm:prSet>
      <dgm:spPr/>
    </dgm:pt>
    <dgm:pt modelId="{486FFEA7-B147-44A1-8CDD-6D9FBFA48280}" type="pres">
      <dgm:prSet presAssocID="{9E5C86C2-C5E5-496A-A9F9-853F8C1A6DF5}" presName="parent_text_1" presStyleLbl="revTx" presStyleIdx="0" presStyleCnt="1" custAng="10800000" custFlipVert="1" custScaleX="41331" custScaleY="104617" custLinFactNeighborX="15236" custLinFactNeighborY="20777">
        <dgm:presLayoutVars>
          <dgm:chMax val="0"/>
          <dgm:chPref val="0"/>
          <dgm:bulletEnabled val="1"/>
        </dgm:presLayoutVars>
      </dgm:prSet>
      <dgm:spPr/>
    </dgm:pt>
    <dgm:pt modelId="{91885E86-4A02-41E6-A3BF-309D1D1553E0}" type="pres">
      <dgm:prSet presAssocID="{9E5C86C2-C5E5-496A-A9F9-853F8C1A6DF5}" presName="image_accent_1" presStyleCnt="0"/>
      <dgm:spPr/>
    </dgm:pt>
    <dgm:pt modelId="{ABFA8ECA-1DB7-4F62-A782-681B61CB3D7B}" type="pres">
      <dgm:prSet presAssocID="{9E5C86C2-C5E5-496A-A9F9-853F8C1A6DF5}" presName="imageAccentRepeatNode" presStyleLbl="alignNode1" presStyleIdx="0" presStyleCnt="2"/>
      <dgm:spPr/>
    </dgm:pt>
    <dgm:pt modelId="{2FCAFDBC-E262-48CC-9335-619C0198625B}" type="pres">
      <dgm:prSet presAssocID="{9E5C86C2-C5E5-496A-A9F9-853F8C1A6DF5}" presName="accent_1" presStyleLbl="alignNode1" presStyleIdx="1" presStyleCnt="2" custLinFactNeighborX="-50805"/>
      <dgm:spPr>
        <a:solidFill>
          <a:srgbClr val="E44A30"/>
        </a:solidFill>
        <a:ln>
          <a:solidFill>
            <a:srgbClr val="E44A30"/>
          </a:solidFill>
        </a:ln>
      </dgm:spPr>
    </dgm:pt>
    <dgm:pt modelId="{E0DC7BF8-522D-432C-B339-62B69DBE48F9}" type="pres">
      <dgm:prSet presAssocID="{9692DD7C-039D-4DF1-91C8-B2CA65800D72}" presName="image_1" presStyleCnt="0"/>
      <dgm:spPr/>
    </dgm:pt>
    <dgm:pt modelId="{401C7CA8-2571-4058-B92E-ABB9065F23E0}" type="pres">
      <dgm:prSet presAssocID="{9692DD7C-039D-4DF1-91C8-B2CA65800D72}" presName="imageRepeatNode" presStyleLbl="fgImgPlace1" presStyleIdx="0" presStyleCnt="1" custScaleX="110564" custScaleY="107525" custLinFactNeighborX="920" custLinFactNeighborY="693"/>
      <dgm:spPr/>
    </dgm:pt>
  </dgm:ptLst>
  <dgm:cxnLst>
    <dgm:cxn modelId="{B5D59A2A-2A97-43C1-B9C1-A25AB7959987}" type="presOf" srcId="{1E56F9B9-57D7-4DD6-B225-DB489B8E6632}" destId="{372041F3-E43D-4402-A5BD-ECC322E77702}" srcOrd="0" destOrd="0" presId="urn:microsoft.com/office/officeart/2008/layout/BubblePictureList"/>
    <dgm:cxn modelId="{12EA8566-E2EE-4FEC-A2F4-A9D233D5F987}" type="presOf" srcId="{9E5C86C2-C5E5-496A-A9F9-853F8C1A6DF5}" destId="{486FFEA7-B147-44A1-8CDD-6D9FBFA48280}" srcOrd="0" destOrd="0" presId="urn:microsoft.com/office/officeart/2008/layout/BubblePictureList"/>
    <dgm:cxn modelId="{C84A359A-5801-40DB-8867-8C32F2E1848E}" srcId="{1E56F9B9-57D7-4DD6-B225-DB489B8E6632}" destId="{9E5C86C2-C5E5-496A-A9F9-853F8C1A6DF5}" srcOrd="0" destOrd="0" parTransId="{CA791B5D-B942-45D3-A80B-A5DE063AB394}" sibTransId="{9692DD7C-039D-4DF1-91C8-B2CA65800D72}"/>
    <dgm:cxn modelId="{B7470DC5-524D-4F78-8178-018B4B89ECD0}" type="presOf" srcId="{9692DD7C-039D-4DF1-91C8-B2CA65800D72}" destId="{401C7CA8-2571-4058-B92E-ABB9065F23E0}" srcOrd="0" destOrd="0" presId="urn:microsoft.com/office/officeart/2008/layout/BubblePictureList"/>
    <dgm:cxn modelId="{B9B0D8C5-AC60-439B-8B6A-B629E70906EE}" type="presParOf" srcId="{372041F3-E43D-4402-A5BD-ECC322E77702}" destId="{486FFEA7-B147-44A1-8CDD-6D9FBFA48280}" srcOrd="0" destOrd="0" presId="urn:microsoft.com/office/officeart/2008/layout/BubblePictureList"/>
    <dgm:cxn modelId="{C4C30880-D997-44CE-A677-4276643B14F8}" type="presParOf" srcId="{372041F3-E43D-4402-A5BD-ECC322E77702}" destId="{91885E86-4A02-41E6-A3BF-309D1D1553E0}" srcOrd="1" destOrd="0" presId="urn:microsoft.com/office/officeart/2008/layout/BubblePictureList"/>
    <dgm:cxn modelId="{9FEE55F5-0070-4CDA-BAD3-20BE0333CA8A}" type="presParOf" srcId="{91885E86-4A02-41E6-A3BF-309D1D1553E0}" destId="{ABFA8ECA-1DB7-4F62-A782-681B61CB3D7B}" srcOrd="0" destOrd="0" presId="urn:microsoft.com/office/officeart/2008/layout/BubblePictureList"/>
    <dgm:cxn modelId="{2F7AB891-E292-41A9-8536-A875013680ED}" type="presParOf" srcId="{372041F3-E43D-4402-A5BD-ECC322E77702}" destId="{2FCAFDBC-E262-48CC-9335-619C0198625B}" srcOrd="2" destOrd="0" presId="urn:microsoft.com/office/officeart/2008/layout/BubblePictureList"/>
    <dgm:cxn modelId="{35979EB7-6AA2-4FEA-B1BB-F0C1E152F2E6}" type="presParOf" srcId="{372041F3-E43D-4402-A5BD-ECC322E77702}" destId="{E0DC7BF8-522D-432C-B339-62B69DBE48F9}" srcOrd="3" destOrd="0" presId="urn:microsoft.com/office/officeart/2008/layout/BubblePictureList"/>
    <dgm:cxn modelId="{FEF2A193-2AB6-4701-B86C-2E5FF3E66707}" type="presParOf" srcId="{E0DC7BF8-522D-432C-B339-62B69DBE48F9}" destId="{401C7CA8-2571-4058-B92E-ABB9065F23E0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7B84D-345E-415D-9381-21B6B0D2B17C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</dgm:pt>
    <dgm:pt modelId="{AABABC8C-BEB7-4AA8-9F23-C16119537B03}">
      <dgm:prSet phldrT="[Texto]"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latin typeface="Avenir Next LT Pro" panose="020B0504020202020204" pitchFamily="34" charset="0"/>
            </a:rPr>
            <a:t>Precintos</a:t>
          </a:r>
        </a:p>
        <a:p>
          <a:r>
            <a:rPr lang="es-ES" sz="2000" b="1" dirty="0">
              <a:solidFill>
                <a:schemeClr val="bg1"/>
              </a:solidFill>
              <a:latin typeface="Avenir Next LT Pro" panose="020B0504020202020204" pitchFamily="34" charset="0"/>
            </a:rPr>
            <a:t> de guaya</a:t>
          </a:r>
        </a:p>
      </dgm:t>
    </dgm:pt>
    <dgm:pt modelId="{A28B907D-5366-4777-864B-C485BFEFC617}" type="parTrans" cxnId="{2B7F1609-FFE3-4E2F-A48E-0FDF518E3C88}">
      <dgm:prSet/>
      <dgm:spPr/>
      <dgm:t>
        <a:bodyPr/>
        <a:lstStyle/>
        <a:p>
          <a:endParaRPr lang="es-ES"/>
        </a:p>
      </dgm:t>
    </dgm:pt>
    <dgm:pt modelId="{BF15C8FD-6995-480A-AD97-266950C89E4E}" type="sibTrans" cxnId="{2B7F1609-FFE3-4E2F-A48E-0FDF518E3C8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s-ES"/>
        </a:p>
      </dgm:t>
    </dgm:pt>
    <dgm:pt modelId="{6B4FB211-C0DA-44AD-A0AE-1BB52B42267D}" type="pres">
      <dgm:prSet presAssocID="{A947B84D-345E-415D-9381-21B6B0D2B17C}" presName="Name0" presStyleCnt="0">
        <dgm:presLayoutVars>
          <dgm:chMax val="8"/>
          <dgm:chPref val="8"/>
          <dgm:dir/>
        </dgm:presLayoutVars>
      </dgm:prSet>
      <dgm:spPr/>
    </dgm:pt>
    <dgm:pt modelId="{06485A25-AB99-462F-9A41-74784A5CF97E}" type="pres">
      <dgm:prSet presAssocID="{AABABC8C-BEB7-4AA8-9F23-C16119537B03}" presName="parent_text_1" presStyleLbl="revTx" presStyleIdx="0" presStyleCnt="1" custScaleX="62439" custScaleY="119479" custLinFactNeighborX="-513" custLinFactNeighborY="29947">
        <dgm:presLayoutVars>
          <dgm:chMax val="0"/>
          <dgm:chPref val="0"/>
          <dgm:bulletEnabled val="1"/>
        </dgm:presLayoutVars>
      </dgm:prSet>
      <dgm:spPr/>
    </dgm:pt>
    <dgm:pt modelId="{763774EC-AAE3-44CE-A4AE-51E716066598}" type="pres">
      <dgm:prSet presAssocID="{AABABC8C-BEB7-4AA8-9F23-C16119537B03}" presName="image_accent_1" presStyleCnt="0"/>
      <dgm:spPr/>
    </dgm:pt>
    <dgm:pt modelId="{6DB07145-66D4-4384-A91E-80A05068F0D0}" type="pres">
      <dgm:prSet presAssocID="{AABABC8C-BEB7-4AA8-9F23-C16119537B03}" presName="imageAccentRepeatNode" presStyleLbl="alignNode1" presStyleIdx="0" presStyleCnt="2" custScaleX="105892" custScaleY="103330" custLinFactNeighborX="4904" custLinFactNeighborY="4336"/>
      <dgm:spPr/>
    </dgm:pt>
    <dgm:pt modelId="{22002EFE-45E1-4E3D-99A6-5320FFED13FE}" type="pres">
      <dgm:prSet presAssocID="{AABABC8C-BEB7-4AA8-9F23-C16119537B03}" presName="accent_1" presStyleLbl="alignNode1" presStyleIdx="1" presStyleCnt="2" custLinFactY="168552" custLinFactNeighborX="98524" custLinFactNeighborY="200000"/>
      <dgm:spPr>
        <a:solidFill>
          <a:srgbClr val="E44A30"/>
        </a:solidFill>
        <a:ln>
          <a:solidFill>
            <a:srgbClr val="E44A30"/>
          </a:solidFill>
        </a:ln>
      </dgm:spPr>
    </dgm:pt>
    <dgm:pt modelId="{C4C89E6A-7C62-45C7-AD1E-F74A37153211}" type="pres">
      <dgm:prSet presAssocID="{BF15C8FD-6995-480A-AD97-266950C89E4E}" presName="image_1" presStyleCnt="0"/>
      <dgm:spPr/>
    </dgm:pt>
    <dgm:pt modelId="{8871879D-4BCF-4194-BDA2-C8835BD02840}" type="pres">
      <dgm:prSet presAssocID="{BF15C8FD-6995-480A-AD97-266950C89E4E}" presName="imageRepeatNode" presStyleLbl="fgImgPlace1" presStyleIdx="0" presStyleCnt="1" custScaleX="119936" custScaleY="125173" custLinFactNeighborX="4928" custLinFactNeighborY="4263"/>
      <dgm:spPr/>
    </dgm:pt>
  </dgm:ptLst>
  <dgm:cxnLst>
    <dgm:cxn modelId="{2B7F1609-FFE3-4E2F-A48E-0FDF518E3C88}" srcId="{A947B84D-345E-415D-9381-21B6B0D2B17C}" destId="{AABABC8C-BEB7-4AA8-9F23-C16119537B03}" srcOrd="0" destOrd="0" parTransId="{A28B907D-5366-4777-864B-C485BFEFC617}" sibTransId="{BF15C8FD-6995-480A-AD97-266950C89E4E}"/>
    <dgm:cxn modelId="{49916E24-B3BD-45B1-A788-C21A9D5F2B81}" type="presOf" srcId="{BF15C8FD-6995-480A-AD97-266950C89E4E}" destId="{8871879D-4BCF-4194-BDA2-C8835BD02840}" srcOrd="0" destOrd="0" presId="urn:microsoft.com/office/officeart/2008/layout/BubblePictureList"/>
    <dgm:cxn modelId="{8F8BC09B-27DE-4FDF-AF45-22E45C2AB83C}" type="presOf" srcId="{A947B84D-345E-415D-9381-21B6B0D2B17C}" destId="{6B4FB211-C0DA-44AD-A0AE-1BB52B42267D}" srcOrd="0" destOrd="0" presId="urn:microsoft.com/office/officeart/2008/layout/BubblePictureList"/>
    <dgm:cxn modelId="{38E6A4B5-CC16-49AB-9242-43E700085CD5}" type="presOf" srcId="{AABABC8C-BEB7-4AA8-9F23-C16119537B03}" destId="{06485A25-AB99-462F-9A41-74784A5CF97E}" srcOrd="0" destOrd="0" presId="urn:microsoft.com/office/officeart/2008/layout/BubblePictureList"/>
    <dgm:cxn modelId="{D74A06BA-ABDD-4C47-97E8-502D4F8B093F}" type="presParOf" srcId="{6B4FB211-C0DA-44AD-A0AE-1BB52B42267D}" destId="{06485A25-AB99-462F-9A41-74784A5CF97E}" srcOrd="0" destOrd="0" presId="urn:microsoft.com/office/officeart/2008/layout/BubblePictureList"/>
    <dgm:cxn modelId="{107B04DE-FE80-44AF-9FF4-CBFD9DC2EBE7}" type="presParOf" srcId="{6B4FB211-C0DA-44AD-A0AE-1BB52B42267D}" destId="{763774EC-AAE3-44CE-A4AE-51E716066598}" srcOrd="1" destOrd="0" presId="urn:microsoft.com/office/officeart/2008/layout/BubblePictureList"/>
    <dgm:cxn modelId="{864932DF-0E10-4201-9730-65ED972D25BD}" type="presParOf" srcId="{763774EC-AAE3-44CE-A4AE-51E716066598}" destId="{6DB07145-66D4-4384-A91E-80A05068F0D0}" srcOrd="0" destOrd="0" presId="urn:microsoft.com/office/officeart/2008/layout/BubblePictureList"/>
    <dgm:cxn modelId="{7E746CB2-0912-4629-9054-810D54DB4BF6}" type="presParOf" srcId="{6B4FB211-C0DA-44AD-A0AE-1BB52B42267D}" destId="{22002EFE-45E1-4E3D-99A6-5320FFED13FE}" srcOrd="2" destOrd="0" presId="urn:microsoft.com/office/officeart/2008/layout/BubblePictureList"/>
    <dgm:cxn modelId="{D7D32BE7-1444-4BED-B879-7004F0109A95}" type="presParOf" srcId="{6B4FB211-C0DA-44AD-A0AE-1BB52B42267D}" destId="{C4C89E6A-7C62-45C7-AD1E-F74A37153211}" srcOrd="3" destOrd="0" presId="urn:microsoft.com/office/officeart/2008/layout/BubblePictureList"/>
    <dgm:cxn modelId="{D173996F-5B00-4F95-9828-F94187A8F599}" type="presParOf" srcId="{C4C89E6A-7C62-45C7-AD1E-F74A37153211}" destId="{8871879D-4BCF-4194-BDA2-C8835BD02840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E8A3D6-6251-4B8F-A137-D2F7C6F68B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9B863ED-8F30-4851-B60E-B0DC66AC2813}">
      <dgm:prSet phldrT="[Texto]"/>
      <dgm:spPr/>
      <dgm:t>
        <a:bodyPr/>
        <a:lstStyle/>
        <a:p>
          <a:r>
            <a:rPr lang="es-ES" b="1" dirty="0">
              <a:latin typeface="Avenir Next LT Pro" panose="020B0504020202020204" pitchFamily="34" charset="0"/>
            </a:rPr>
            <a:t>Precintos plásticos</a:t>
          </a:r>
        </a:p>
      </dgm:t>
    </dgm:pt>
    <dgm:pt modelId="{9A56694B-48B2-4BE0-AE6E-BAFFD9AD0046}" type="parTrans" cxnId="{7E2CA6A6-BC84-490D-9ECF-AC59866A1A7E}">
      <dgm:prSet/>
      <dgm:spPr/>
      <dgm:t>
        <a:bodyPr/>
        <a:lstStyle/>
        <a:p>
          <a:endParaRPr lang="es-ES"/>
        </a:p>
      </dgm:t>
    </dgm:pt>
    <dgm:pt modelId="{C12C7FC0-DF55-47FA-B461-72C72C4771AE}" type="sibTrans" cxnId="{7E2CA6A6-BC84-490D-9ECF-AC59866A1A7E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-8000"/>
          </a:stretch>
        </a:blipFill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Imagen que contiene Forma&#10;&#10;Descripción generada automáticamente">
            <a:extLst>
              <a:ext uri="{FF2B5EF4-FFF2-40B4-BE49-F238E27FC236}">
                <a16:creationId xmlns:a16="http://schemas.microsoft.com/office/drawing/2014/main" id="{07868B21-BDE1-4967-8409-C1C1DB9325F2}"/>
              </a:ext>
            </a:extLst>
          </dgm14:cNvPr>
        </a:ext>
      </dgm:extLst>
    </dgm:pt>
    <dgm:pt modelId="{A18CA013-AFC4-478D-974E-4037E47ED430}" type="pres">
      <dgm:prSet presAssocID="{04E8A3D6-6251-4B8F-A137-D2F7C6F68B0C}" presName="Name0" presStyleCnt="0">
        <dgm:presLayoutVars>
          <dgm:chMax val="7"/>
          <dgm:chPref val="7"/>
          <dgm:dir/>
        </dgm:presLayoutVars>
      </dgm:prSet>
      <dgm:spPr/>
    </dgm:pt>
    <dgm:pt modelId="{E0FAB525-777E-48BB-899D-339EBB6919A7}" type="pres">
      <dgm:prSet presAssocID="{04E8A3D6-6251-4B8F-A137-D2F7C6F68B0C}" presName="Name1" presStyleCnt="0"/>
      <dgm:spPr/>
    </dgm:pt>
    <dgm:pt modelId="{B2164F9D-7C0B-4F60-8103-3BB6D37CB12D}" type="pres">
      <dgm:prSet presAssocID="{C12C7FC0-DF55-47FA-B461-72C72C4771AE}" presName="picture_1" presStyleCnt="0"/>
      <dgm:spPr/>
    </dgm:pt>
    <dgm:pt modelId="{9CBD1BF9-301D-4FE9-802A-FA452D450971}" type="pres">
      <dgm:prSet presAssocID="{C12C7FC0-DF55-47FA-B461-72C72C4771AE}" presName="pictureRepeatNode" presStyleLbl="alignImgPlace1" presStyleIdx="0" presStyleCnt="1" custLinFactNeighborX="-8249" custLinFactNeighborY="-7888"/>
      <dgm:spPr/>
    </dgm:pt>
    <dgm:pt modelId="{8D8F2BC8-FAE7-4C8F-A187-A0173092CF9C}" type="pres">
      <dgm:prSet presAssocID="{C9B863ED-8F30-4851-B60E-B0DC66AC2813}" presName="text_1" presStyleLbl="node1" presStyleIdx="0" presStyleCnt="0" custScaleX="93174" custScaleY="63595" custLinFactY="-100000" custLinFactNeighborX="-100000" custLinFactNeighborY="-133400">
        <dgm:presLayoutVars>
          <dgm:bulletEnabled val="1"/>
        </dgm:presLayoutVars>
      </dgm:prSet>
      <dgm:spPr/>
    </dgm:pt>
  </dgm:ptLst>
  <dgm:cxnLst>
    <dgm:cxn modelId="{5C2B6B07-C49E-4A0A-9908-921F17019528}" type="presOf" srcId="{C9B863ED-8F30-4851-B60E-B0DC66AC2813}" destId="{8D8F2BC8-FAE7-4C8F-A187-A0173092CF9C}" srcOrd="0" destOrd="0" presId="urn:microsoft.com/office/officeart/2008/layout/CircularPictureCallout"/>
    <dgm:cxn modelId="{65687871-4B54-4ECE-917A-90EFDE6988E1}" type="presOf" srcId="{04E8A3D6-6251-4B8F-A137-D2F7C6F68B0C}" destId="{A18CA013-AFC4-478D-974E-4037E47ED430}" srcOrd="0" destOrd="0" presId="urn:microsoft.com/office/officeart/2008/layout/CircularPictureCallout"/>
    <dgm:cxn modelId="{7E2CA6A6-BC84-490D-9ECF-AC59866A1A7E}" srcId="{04E8A3D6-6251-4B8F-A137-D2F7C6F68B0C}" destId="{C9B863ED-8F30-4851-B60E-B0DC66AC2813}" srcOrd="0" destOrd="0" parTransId="{9A56694B-48B2-4BE0-AE6E-BAFFD9AD0046}" sibTransId="{C12C7FC0-DF55-47FA-B461-72C72C4771AE}"/>
    <dgm:cxn modelId="{D88CBBB4-E3E4-40D8-B159-EBA5974E9BE4}" type="presOf" srcId="{C12C7FC0-DF55-47FA-B461-72C72C4771AE}" destId="{9CBD1BF9-301D-4FE9-802A-FA452D450971}" srcOrd="0" destOrd="0" presId="urn:microsoft.com/office/officeart/2008/layout/CircularPictureCallout"/>
    <dgm:cxn modelId="{2F0B2B02-51C8-4679-B919-62F1D035EED1}" type="presParOf" srcId="{A18CA013-AFC4-478D-974E-4037E47ED430}" destId="{E0FAB525-777E-48BB-899D-339EBB6919A7}" srcOrd="0" destOrd="0" presId="urn:microsoft.com/office/officeart/2008/layout/CircularPictureCallout"/>
    <dgm:cxn modelId="{609600B7-43E6-4578-B83D-30B82F55EE7E}" type="presParOf" srcId="{E0FAB525-777E-48BB-899D-339EBB6919A7}" destId="{B2164F9D-7C0B-4F60-8103-3BB6D37CB12D}" srcOrd="0" destOrd="0" presId="urn:microsoft.com/office/officeart/2008/layout/CircularPictureCallout"/>
    <dgm:cxn modelId="{C37FEA22-C162-40F5-AF32-D53DBB3E8E74}" type="presParOf" srcId="{B2164F9D-7C0B-4F60-8103-3BB6D37CB12D}" destId="{9CBD1BF9-301D-4FE9-802A-FA452D450971}" srcOrd="0" destOrd="0" presId="urn:microsoft.com/office/officeart/2008/layout/CircularPictureCallout"/>
    <dgm:cxn modelId="{69B0E018-F1FA-42C7-BBD1-F9B76633774E}" type="presParOf" srcId="{E0FAB525-777E-48BB-899D-339EBB6919A7}" destId="{8D8F2BC8-FAE7-4C8F-A187-A0173092CF9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971604-006C-412B-88C3-21679D3A1A84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</dgm:pt>
    <dgm:pt modelId="{445ED448-9C99-459D-9337-A39491F5F5C0}">
      <dgm:prSet phldrT="[Texto]" custT="1"/>
      <dgm:spPr/>
      <dgm:t>
        <a:bodyPr/>
        <a:lstStyle/>
        <a:p>
          <a:r>
            <a:rPr lang="es-ES" sz="1700" b="1" dirty="0">
              <a:solidFill>
                <a:schemeClr val="bg1"/>
              </a:solidFill>
              <a:latin typeface="Avenir Next LT Pro" panose="020B0504020202020204" pitchFamily="34" charset="0"/>
            </a:rPr>
            <a:t>Etiquetas de seguridad adhesivas</a:t>
          </a:r>
        </a:p>
      </dgm:t>
    </dgm:pt>
    <dgm:pt modelId="{C4783B56-9937-47E1-9D48-67F6720CAD55}" type="parTrans" cxnId="{0E0BF056-7971-4BA9-9859-B8EB9303FFD2}">
      <dgm:prSet/>
      <dgm:spPr/>
      <dgm:t>
        <a:bodyPr/>
        <a:lstStyle/>
        <a:p>
          <a:endParaRPr lang="es-ES"/>
        </a:p>
      </dgm:t>
    </dgm:pt>
    <dgm:pt modelId="{8676AF28-63E4-428F-8A55-C4308148CCA0}" type="sibTrans" cxnId="{0E0BF056-7971-4BA9-9859-B8EB9303FFD2}">
      <dgm:prSet/>
      <dgm:spPr/>
      <dgm:t>
        <a:bodyPr/>
        <a:lstStyle/>
        <a:p>
          <a:endParaRPr lang="es-ES"/>
        </a:p>
      </dgm:t>
    </dgm:pt>
    <dgm:pt modelId="{83584632-921A-4973-BF5D-4832B4D76C6B}" type="pres">
      <dgm:prSet presAssocID="{E0971604-006C-412B-88C3-21679D3A1A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12B20C-BDA3-43F6-9BF2-06C3FBC81328}" type="pres">
      <dgm:prSet presAssocID="{445ED448-9C99-459D-9337-A39491F5F5C0}" presName="hierRoot1" presStyleCnt="0"/>
      <dgm:spPr/>
    </dgm:pt>
    <dgm:pt modelId="{C03ABB57-4D87-4603-9E36-C31B332404EF}" type="pres">
      <dgm:prSet presAssocID="{445ED448-9C99-459D-9337-A39491F5F5C0}" presName="composite" presStyleCnt="0"/>
      <dgm:spPr/>
    </dgm:pt>
    <dgm:pt modelId="{266BAF92-C213-47A0-AD0A-B7894791E44A}" type="pres">
      <dgm:prSet presAssocID="{445ED448-9C99-459D-9337-A39491F5F5C0}" presName="image" presStyleLbl="node0" presStyleIdx="0" presStyleCnt="1" custScaleX="159885" custScaleY="161569" custLinFactX="6078" custLinFactNeighborX="100000" custLinFactNeighborY="269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extLst>
        <a:ext uri="{E40237B7-FDA0-4F09-8148-C483321AD2D9}">
          <dgm14:cNvPr xmlns:dgm14="http://schemas.microsoft.com/office/drawing/2010/diagram" id="0" name="" descr="Imagen que contiene Código QR&#10;&#10;Descripción generada automáticamente">
            <a:extLst>
              <a:ext uri="{FF2B5EF4-FFF2-40B4-BE49-F238E27FC236}">
                <a16:creationId xmlns:a16="http://schemas.microsoft.com/office/drawing/2014/main" id="{B2D470D9-49DC-456A-B0DD-311CEB2C6960}"/>
              </a:ext>
            </a:extLst>
          </dgm14:cNvPr>
        </a:ext>
      </dgm:extLst>
    </dgm:pt>
    <dgm:pt modelId="{6B32365B-F373-4378-83A4-1A8935BB30E8}" type="pres">
      <dgm:prSet presAssocID="{445ED448-9C99-459D-9337-A39491F5F5C0}" presName="text" presStyleLbl="revTx" presStyleIdx="0" presStyleCnt="1" custScaleX="120468" custScaleY="48810" custLinFactNeighborX="-49807" custLinFactNeighborY="-75060">
        <dgm:presLayoutVars>
          <dgm:chPref val="3"/>
        </dgm:presLayoutVars>
      </dgm:prSet>
      <dgm:spPr/>
    </dgm:pt>
    <dgm:pt modelId="{BDCD3A89-51C5-4978-8737-B0E4124B79B6}" type="pres">
      <dgm:prSet presAssocID="{445ED448-9C99-459D-9337-A39491F5F5C0}" presName="hierChild2" presStyleCnt="0"/>
      <dgm:spPr/>
    </dgm:pt>
  </dgm:ptLst>
  <dgm:cxnLst>
    <dgm:cxn modelId="{C10C2111-5235-46FB-BDDF-0F7B9E45BDD4}" type="presOf" srcId="{E0971604-006C-412B-88C3-21679D3A1A84}" destId="{83584632-921A-4973-BF5D-4832B4D76C6B}" srcOrd="0" destOrd="0" presId="urn:microsoft.com/office/officeart/2009/layout/CirclePictureHierarchy"/>
    <dgm:cxn modelId="{0E0BF056-7971-4BA9-9859-B8EB9303FFD2}" srcId="{E0971604-006C-412B-88C3-21679D3A1A84}" destId="{445ED448-9C99-459D-9337-A39491F5F5C0}" srcOrd="0" destOrd="0" parTransId="{C4783B56-9937-47E1-9D48-67F6720CAD55}" sibTransId="{8676AF28-63E4-428F-8A55-C4308148CCA0}"/>
    <dgm:cxn modelId="{DA4C5EDF-36BC-43E0-BA80-D3FB9B587B6C}" type="presOf" srcId="{445ED448-9C99-459D-9337-A39491F5F5C0}" destId="{6B32365B-F373-4378-83A4-1A8935BB30E8}" srcOrd="0" destOrd="0" presId="urn:microsoft.com/office/officeart/2009/layout/CirclePictureHierarchy"/>
    <dgm:cxn modelId="{3637EE6C-0DD1-471E-BA38-1D602773E346}" type="presParOf" srcId="{83584632-921A-4973-BF5D-4832B4D76C6B}" destId="{DC12B20C-BDA3-43F6-9BF2-06C3FBC81328}" srcOrd="0" destOrd="0" presId="urn:microsoft.com/office/officeart/2009/layout/CirclePictureHierarchy"/>
    <dgm:cxn modelId="{65ADB92B-6F07-493C-ADF4-821F089F80A7}" type="presParOf" srcId="{DC12B20C-BDA3-43F6-9BF2-06C3FBC81328}" destId="{C03ABB57-4D87-4603-9E36-C31B332404EF}" srcOrd="0" destOrd="0" presId="urn:microsoft.com/office/officeart/2009/layout/CirclePictureHierarchy"/>
    <dgm:cxn modelId="{97230003-0ED2-4B26-AEEA-6A7891405EE8}" type="presParOf" srcId="{C03ABB57-4D87-4603-9E36-C31B332404EF}" destId="{266BAF92-C213-47A0-AD0A-B7894791E44A}" srcOrd="0" destOrd="0" presId="urn:microsoft.com/office/officeart/2009/layout/CirclePictureHierarchy"/>
    <dgm:cxn modelId="{6C1959D5-FA89-4FC0-B016-12F7537AAC8F}" type="presParOf" srcId="{C03ABB57-4D87-4603-9E36-C31B332404EF}" destId="{6B32365B-F373-4378-83A4-1A8935BB30E8}" srcOrd="1" destOrd="0" presId="urn:microsoft.com/office/officeart/2009/layout/CirclePictureHierarchy"/>
    <dgm:cxn modelId="{77407EC7-A020-44A1-B66B-7C355DC54757}" type="presParOf" srcId="{DC12B20C-BDA3-43F6-9BF2-06C3FBC81328}" destId="{BDCD3A89-51C5-4978-8737-B0E4124B79B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56F9B9-57D7-4DD6-B225-DB489B8E6632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</dgm:pt>
    <dgm:pt modelId="{9E5C86C2-C5E5-496A-A9F9-853F8C1A6DF5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  <a:latin typeface="Avenir Next LT Pro" panose="020B0504020202020204" pitchFamily="34" charset="0"/>
            </a:rPr>
            <a:t>Esquineros</a:t>
          </a:r>
        </a:p>
      </dgm:t>
    </dgm:pt>
    <dgm:pt modelId="{CA791B5D-B942-45D3-A80B-A5DE063AB394}" type="parTrans" cxnId="{C84A359A-5801-40DB-8867-8C32F2E1848E}">
      <dgm:prSet/>
      <dgm:spPr/>
      <dgm:t>
        <a:bodyPr/>
        <a:lstStyle/>
        <a:p>
          <a:endParaRPr lang="es-ES"/>
        </a:p>
      </dgm:t>
    </dgm:pt>
    <dgm:pt modelId="{9692DD7C-039D-4DF1-91C8-B2CA65800D72}" type="sibTrans" cxnId="{C84A359A-5801-40DB-8867-8C32F2E1848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s-ES"/>
        </a:p>
      </dgm:t>
    </dgm:pt>
    <dgm:pt modelId="{372041F3-E43D-4402-A5BD-ECC322E77702}" type="pres">
      <dgm:prSet presAssocID="{1E56F9B9-57D7-4DD6-B225-DB489B8E6632}" presName="Name0" presStyleCnt="0">
        <dgm:presLayoutVars>
          <dgm:chMax val="8"/>
          <dgm:chPref val="8"/>
          <dgm:dir/>
        </dgm:presLayoutVars>
      </dgm:prSet>
      <dgm:spPr/>
    </dgm:pt>
    <dgm:pt modelId="{486FFEA7-B147-44A1-8CDD-6D9FBFA48280}" type="pres">
      <dgm:prSet presAssocID="{9E5C86C2-C5E5-496A-A9F9-853F8C1A6DF5}" presName="parent_text_1" presStyleLbl="revTx" presStyleIdx="0" presStyleCnt="1" custAng="10800000" custFlipVert="1" custScaleX="41331" custScaleY="104617" custLinFactNeighborX="15236" custLinFactNeighborY="20777">
        <dgm:presLayoutVars>
          <dgm:chMax val="0"/>
          <dgm:chPref val="0"/>
          <dgm:bulletEnabled val="1"/>
        </dgm:presLayoutVars>
      </dgm:prSet>
      <dgm:spPr/>
    </dgm:pt>
    <dgm:pt modelId="{91885E86-4A02-41E6-A3BF-309D1D1553E0}" type="pres">
      <dgm:prSet presAssocID="{9E5C86C2-C5E5-496A-A9F9-853F8C1A6DF5}" presName="image_accent_1" presStyleCnt="0"/>
      <dgm:spPr/>
    </dgm:pt>
    <dgm:pt modelId="{ABFA8ECA-1DB7-4F62-A782-681B61CB3D7B}" type="pres">
      <dgm:prSet presAssocID="{9E5C86C2-C5E5-496A-A9F9-853F8C1A6DF5}" presName="imageAccentRepeatNode" presStyleLbl="alignNode1" presStyleIdx="0" presStyleCnt="2"/>
      <dgm:spPr/>
    </dgm:pt>
    <dgm:pt modelId="{2FCAFDBC-E262-48CC-9335-619C0198625B}" type="pres">
      <dgm:prSet presAssocID="{9E5C86C2-C5E5-496A-A9F9-853F8C1A6DF5}" presName="accent_1" presStyleLbl="alignNode1" presStyleIdx="1" presStyleCnt="2" custLinFactNeighborX="-50805"/>
      <dgm:spPr>
        <a:solidFill>
          <a:srgbClr val="E44A30"/>
        </a:solidFill>
        <a:ln>
          <a:solidFill>
            <a:srgbClr val="E44A30"/>
          </a:solidFill>
        </a:ln>
      </dgm:spPr>
    </dgm:pt>
    <dgm:pt modelId="{E0DC7BF8-522D-432C-B339-62B69DBE48F9}" type="pres">
      <dgm:prSet presAssocID="{9692DD7C-039D-4DF1-91C8-B2CA65800D72}" presName="image_1" presStyleCnt="0"/>
      <dgm:spPr/>
    </dgm:pt>
    <dgm:pt modelId="{401C7CA8-2571-4058-B92E-ABB9065F23E0}" type="pres">
      <dgm:prSet presAssocID="{9692DD7C-039D-4DF1-91C8-B2CA65800D72}" presName="imageRepeatNode" presStyleLbl="fgImgPlace1" presStyleIdx="0" presStyleCnt="1" custScaleX="110481" custScaleY="107525" custLinFactNeighborX="920" custLinFactNeighborY="24"/>
      <dgm:spPr/>
    </dgm:pt>
  </dgm:ptLst>
  <dgm:cxnLst>
    <dgm:cxn modelId="{B5D59A2A-2A97-43C1-B9C1-A25AB7959987}" type="presOf" srcId="{1E56F9B9-57D7-4DD6-B225-DB489B8E6632}" destId="{372041F3-E43D-4402-A5BD-ECC322E77702}" srcOrd="0" destOrd="0" presId="urn:microsoft.com/office/officeart/2008/layout/BubblePictureList"/>
    <dgm:cxn modelId="{12EA8566-E2EE-4FEC-A2F4-A9D233D5F987}" type="presOf" srcId="{9E5C86C2-C5E5-496A-A9F9-853F8C1A6DF5}" destId="{486FFEA7-B147-44A1-8CDD-6D9FBFA48280}" srcOrd="0" destOrd="0" presId="urn:microsoft.com/office/officeart/2008/layout/BubblePictureList"/>
    <dgm:cxn modelId="{C84A359A-5801-40DB-8867-8C32F2E1848E}" srcId="{1E56F9B9-57D7-4DD6-B225-DB489B8E6632}" destId="{9E5C86C2-C5E5-496A-A9F9-853F8C1A6DF5}" srcOrd="0" destOrd="0" parTransId="{CA791B5D-B942-45D3-A80B-A5DE063AB394}" sibTransId="{9692DD7C-039D-4DF1-91C8-B2CA65800D72}"/>
    <dgm:cxn modelId="{B7470DC5-524D-4F78-8178-018B4B89ECD0}" type="presOf" srcId="{9692DD7C-039D-4DF1-91C8-B2CA65800D72}" destId="{401C7CA8-2571-4058-B92E-ABB9065F23E0}" srcOrd="0" destOrd="0" presId="urn:microsoft.com/office/officeart/2008/layout/BubblePictureList"/>
    <dgm:cxn modelId="{B9B0D8C5-AC60-439B-8B6A-B629E70906EE}" type="presParOf" srcId="{372041F3-E43D-4402-A5BD-ECC322E77702}" destId="{486FFEA7-B147-44A1-8CDD-6D9FBFA48280}" srcOrd="0" destOrd="0" presId="urn:microsoft.com/office/officeart/2008/layout/BubblePictureList"/>
    <dgm:cxn modelId="{C4C30880-D997-44CE-A677-4276643B14F8}" type="presParOf" srcId="{372041F3-E43D-4402-A5BD-ECC322E77702}" destId="{91885E86-4A02-41E6-A3BF-309D1D1553E0}" srcOrd="1" destOrd="0" presId="urn:microsoft.com/office/officeart/2008/layout/BubblePictureList"/>
    <dgm:cxn modelId="{9FEE55F5-0070-4CDA-BAD3-20BE0333CA8A}" type="presParOf" srcId="{91885E86-4A02-41E6-A3BF-309D1D1553E0}" destId="{ABFA8ECA-1DB7-4F62-A782-681B61CB3D7B}" srcOrd="0" destOrd="0" presId="urn:microsoft.com/office/officeart/2008/layout/BubblePictureList"/>
    <dgm:cxn modelId="{2F7AB891-E292-41A9-8536-A875013680ED}" type="presParOf" srcId="{372041F3-E43D-4402-A5BD-ECC322E77702}" destId="{2FCAFDBC-E262-48CC-9335-619C0198625B}" srcOrd="2" destOrd="0" presId="urn:microsoft.com/office/officeart/2008/layout/BubblePictureList"/>
    <dgm:cxn modelId="{35979EB7-6AA2-4FEA-B1BB-F0C1E152F2E6}" type="presParOf" srcId="{372041F3-E43D-4402-A5BD-ECC322E77702}" destId="{E0DC7BF8-522D-432C-B339-62B69DBE48F9}" srcOrd="3" destOrd="0" presId="urn:microsoft.com/office/officeart/2008/layout/BubblePictureList"/>
    <dgm:cxn modelId="{FEF2A193-2AB6-4701-B86C-2E5FF3E66707}" type="presParOf" srcId="{E0DC7BF8-522D-432C-B339-62B69DBE48F9}" destId="{401C7CA8-2571-4058-B92E-ABB9065F23E0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47B84D-345E-415D-9381-21B6B0D2B17C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</dgm:pt>
    <dgm:pt modelId="{AABABC8C-BEB7-4AA8-9F23-C16119537B03}">
      <dgm:prSet phldrT="[Texto]"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latin typeface="Avenir Next LT Pro" panose="020B0504020202020204" pitchFamily="34" charset="0"/>
            </a:rPr>
            <a:t>Rejillas para contenedor</a:t>
          </a:r>
        </a:p>
      </dgm:t>
    </dgm:pt>
    <dgm:pt modelId="{A28B907D-5366-4777-864B-C485BFEFC617}" type="parTrans" cxnId="{2B7F1609-FFE3-4E2F-A48E-0FDF518E3C88}">
      <dgm:prSet/>
      <dgm:spPr/>
      <dgm:t>
        <a:bodyPr/>
        <a:lstStyle/>
        <a:p>
          <a:endParaRPr lang="es-ES"/>
        </a:p>
      </dgm:t>
    </dgm:pt>
    <dgm:pt modelId="{BF15C8FD-6995-480A-AD97-266950C89E4E}" type="sibTrans" cxnId="{2B7F1609-FFE3-4E2F-A48E-0FDF518E3C8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s-ES"/>
        </a:p>
      </dgm:t>
    </dgm:pt>
    <dgm:pt modelId="{6B4FB211-C0DA-44AD-A0AE-1BB52B42267D}" type="pres">
      <dgm:prSet presAssocID="{A947B84D-345E-415D-9381-21B6B0D2B17C}" presName="Name0" presStyleCnt="0">
        <dgm:presLayoutVars>
          <dgm:chMax val="8"/>
          <dgm:chPref val="8"/>
          <dgm:dir/>
        </dgm:presLayoutVars>
      </dgm:prSet>
      <dgm:spPr/>
    </dgm:pt>
    <dgm:pt modelId="{06485A25-AB99-462F-9A41-74784A5CF97E}" type="pres">
      <dgm:prSet presAssocID="{AABABC8C-BEB7-4AA8-9F23-C16119537B03}" presName="parent_text_1" presStyleLbl="revTx" presStyleIdx="0" presStyleCnt="1" custScaleX="62439" custScaleY="119479" custLinFactNeighborX="9046" custLinFactNeighborY="-2711">
        <dgm:presLayoutVars>
          <dgm:chMax val="0"/>
          <dgm:chPref val="0"/>
          <dgm:bulletEnabled val="1"/>
        </dgm:presLayoutVars>
      </dgm:prSet>
      <dgm:spPr/>
    </dgm:pt>
    <dgm:pt modelId="{763774EC-AAE3-44CE-A4AE-51E716066598}" type="pres">
      <dgm:prSet presAssocID="{AABABC8C-BEB7-4AA8-9F23-C16119537B03}" presName="image_accent_1" presStyleCnt="0"/>
      <dgm:spPr/>
    </dgm:pt>
    <dgm:pt modelId="{6DB07145-66D4-4384-A91E-80A05068F0D0}" type="pres">
      <dgm:prSet presAssocID="{AABABC8C-BEB7-4AA8-9F23-C16119537B03}" presName="imageAccentRepeatNode" presStyleLbl="alignNode1" presStyleIdx="0" presStyleCnt="2" custScaleX="105892" custScaleY="103330" custLinFactNeighborX="4904" custLinFactNeighborY="4336"/>
      <dgm:spPr/>
    </dgm:pt>
    <dgm:pt modelId="{22002EFE-45E1-4E3D-99A6-5320FFED13FE}" type="pres">
      <dgm:prSet presAssocID="{AABABC8C-BEB7-4AA8-9F23-C16119537B03}" presName="accent_1" presStyleLbl="alignNode1" presStyleIdx="1" presStyleCnt="2" custLinFactY="168552" custLinFactNeighborX="98524" custLinFactNeighborY="200000"/>
      <dgm:spPr>
        <a:solidFill>
          <a:srgbClr val="E44A30"/>
        </a:solidFill>
        <a:ln>
          <a:solidFill>
            <a:srgbClr val="E44A30"/>
          </a:solidFill>
        </a:ln>
      </dgm:spPr>
    </dgm:pt>
    <dgm:pt modelId="{C4C89E6A-7C62-45C7-AD1E-F74A37153211}" type="pres">
      <dgm:prSet presAssocID="{BF15C8FD-6995-480A-AD97-266950C89E4E}" presName="image_1" presStyleCnt="0"/>
      <dgm:spPr/>
    </dgm:pt>
    <dgm:pt modelId="{8871879D-4BCF-4194-BDA2-C8835BD02840}" type="pres">
      <dgm:prSet presAssocID="{BF15C8FD-6995-480A-AD97-266950C89E4E}" presName="imageRepeatNode" presStyleLbl="fgImgPlace1" presStyleIdx="0" presStyleCnt="1" custScaleX="119936" custScaleY="125173" custLinFactNeighborX="4928" custLinFactNeighborY="4263"/>
      <dgm:spPr/>
    </dgm:pt>
  </dgm:ptLst>
  <dgm:cxnLst>
    <dgm:cxn modelId="{2B7F1609-FFE3-4E2F-A48E-0FDF518E3C88}" srcId="{A947B84D-345E-415D-9381-21B6B0D2B17C}" destId="{AABABC8C-BEB7-4AA8-9F23-C16119537B03}" srcOrd="0" destOrd="0" parTransId="{A28B907D-5366-4777-864B-C485BFEFC617}" sibTransId="{BF15C8FD-6995-480A-AD97-266950C89E4E}"/>
    <dgm:cxn modelId="{49916E24-B3BD-45B1-A788-C21A9D5F2B81}" type="presOf" srcId="{BF15C8FD-6995-480A-AD97-266950C89E4E}" destId="{8871879D-4BCF-4194-BDA2-C8835BD02840}" srcOrd="0" destOrd="0" presId="urn:microsoft.com/office/officeart/2008/layout/BubblePictureList"/>
    <dgm:cxn modelId="{8F8BC09B-27DE-4FDF-AF45-22E45C2AB83C}" type="presOf" srcId="{A947B84D-345E-415D-9381-21B6B0D2B17C}" destId="{6B4FB211-C0DA-44AD-A0AE-1BB52B42267D}" srcOrd="0" destOrd="0" presId="urn:microsoft.com/office/officeart/2008/layout/BubblePictureList"/>
    <dgm:cxn modelId="{38E6A4B5-CC16-49AB-9242-43E700085CD5}" type="presOf" srcId="{AABABC8C-BEB7-4AA8-9F23-C16119537B03}" destId="{06485A25-AB99-462F-9A41-74784A5CF97E}" srcOrd="0" destOrd="0" presId="urn:microsoft.com/office/officeart/2008/layout/BubblePictureList"/>
    <dgm:cxn modelId="{D74A06BA-ABDD-4C47-97E8-502D4F8B093F}" type="presParOf" srcId="{6B4FB211-C0DA-44AD-A0AE-1BB52B42267D}" destId="{06485A25-AB99-462F-9A41-74784A5CF97E}" srcOrd="0" destOrd="0" presId="urn:microsoft.com/office/officeart/2008/layout/BubblePictureList"/>
    <dgm:cxn modelId="{107B04DE-FE80-44AF-9FF4-CBFD9DC2EBE7}" type="presParOf" srcId="{6B4FB211-C0DA-44AD-A0AE-1BB52B42267D}" destId="{763774EC-AAE3-44CE-A4AE-51E716066598}" srcOrd="1" destOrd="0" presId="urn:microsoft.com/office/officeart/2008/layout/BubblePictureList"/>
    <dgm:cxn modelId="{864932DF-0E10-4201-9730-65ED972D25BD}" type="presParOf" srcId="{763774EC-AAE3-44CE-A4AE-51E716066598}" destId="{6DB07145-66D4-4384-A91E-80A05068F0D0}" srcOrd="0" destOrd="0" presId="urn:microsoft.com/office/officeart/2008/layout/BubblePictureList"/>
    <dgm:cxn modelId="{7E746CB2-0912-4629-9054-810D54DB4BF6}" type="presParOf" srcId="{6B4FB211-C0DA-44AD-A0AE-1BB52B42267D}" destId="{22002EFE-45E1-4E3D-99A6-5320FFED13FE}" srcOrd="2" destOrd="0" presId="urn:microsoft.com/office/officeart/2008/layout/BubblePictureList"/>
    <dgm:cxn modelId="{D7D32BE7-1444-4BED-B879-7004F0109A95}" type="presParOf" srcId="{6B4FB211-C0DA-44AD-A0AE-1BB52B42267D}" destId="{C4C89E6A-7C62-45C7-AD1E-F74A37153211}" srcOrd="3" destOrd="0" presId="urn:microsoft.com/office/officeart/2008/layout/BubblePictureList"/>
    <dgm:cxn modelId="{D173996F-5B00-4F95-9828-F94187A8F599}" type="presParOf" srcId="{C4C89E6A-7C62-45C7-AD1E-F74A37153211}" destId="{8871879D-4BCF-4194-BDA2-C8835BD02840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E8A3D6-6251-4B8F-A137-D2F7C6F68B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9B863ED-8F30-4851-B60E-B0DC66AC2813}">
      <dgm:prSet phldrT="[Texto]" custT="1"/>
      <dgm:spPr/>
      <dgm:t>
        <a:bodyPr/>
        <a:lstStyle/>
        <a:p>
          <a:r>
            <a:rPr lang="es-ES" sz="2000" b="1" dirty="0">
              <a:latin typeface="Avenir Next LT Pro" panose="020B0504020202020204" pitchFamily="34" charset="0"/>
            </a:rPr>
            <a:t>Filtros de etileno</a:t>
          </a:r>
        </a:p>
      </dgm:t>
    </dgm:pt>
    <dgm:pt modelId="{9A56694B-48B2-4BE0-AE6E-BAFFD9AD0046}" type="parTrans" cxnId="{7E2CA6A6-BC84-490D-9ECF-AC59866A1A7E}">
      <dgm:prSet/>
      <dgm:spPr/>
      <dgm:t>
        <a:bodyPr/>
        <a:lstStyle/>
        <a:p>
          <a:endParaRPr lang="es-ES"/>
        </a:p>
      </dgm:t>
    </dgm:pt>
    <dgm:pt modelId="{C12C7FC0-DF55-47FA-B461-72C72C4771AE}" type="sibTrans" cxnId="{7E2CA6A6-BC84-490D-9ECF-AC59866A1A7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A18CA013-AFC4-478D-974E-4037E47ED430}" type="pres">
      <dgm:prSet presAssocID="{04E8A3D6-6251-4B8F-A137-D2F7C6F68B0C}" presName="Name0" presStyleCnt="0">
        <dgm:presLayoutVars>
          <dgm:chMax val="7"/>
          <dgm:chPref val="7"/>
          <dgm:dir/>
        </dgm:presLayoutVars>
      </dgm:prSet>
      <dgm:spPr/>
    </dgm:pt>
    <dgm:pt modelId="{E0FAB525-777E-48BB-899D-339EBB6919A7}" type="pres">
      <dgm:prSet presAssocID="{04E8A3D6-6251-4B8F-A137-D2F7C6F68B0C}" presName="Name1" presStyleCnt="0"/>
      <dgm:spPr/>
    </dgm:pt>
    <dgm:pt modelId="{B2164F9D-7C0B-4F60-8103-3BB6D37CB12D}" type="pres">
      <dgm:prSet presAssocID="{C12C7FC0-DF55-47FA-B461-72C72C4771AE}" presName="picture_1" presStyleCnt="0"/>
      <dgm:spPr/>
    </dgm:pt>
    <dgm:pt modelId="{9CBD1BF9-301D-4FE9-802A-FA452D450971}" type="pres">
      <dgm:prSet presAssocID="{C12C7FC0-DF55-47FA-B461-72C72C4771AE}" presName="pictureRepeatNode" presStyleLbl="alignImgPlace1" presStyleIdx="0" presStyleCnt="1" custLinFactNeighborX="-8249" custLinFactNeighborY="-7888"/>
      <dgm:spPr/>
    </dgm:pt>
    <dgm:pt modelId="{8D8F2BC8-FAE7-4C8F-A187-A0173092CF9C}" type="pres">
      <dgm:prSet presAssocID="{C9B863ED-8F30-4851-B60E-B0DC66AC2813}" presName="text_1" presStyleLbl="node1" presStyleIdx="0" presStyleCnt="0" custScaleX="93174" custScaleY="63595" custLinFactY="-100000" custLinFactNeighborX="-100000" custLinFactNeighborY="-133400">
        <dgm:presLayoutVars>
          <dgm:bulletEnabled val="1"/>
        </dgm:presLayoutVars>
      </dgm:prSet>
      <dgm:spPr/>
    </dgm:pt>
  </dgm:ptLst>
  <dgm:cxnLst>
    <dgm:cxn modelId="{5C2B6B07-C49E-4A0A-9908-921F17019528}" type="presOf" srcId="{C9B863ED-8F30-4851-B60E-B0DC66AC2813}" destId="{8D8F2BC8-FAE7-4C8F-A187-A0173092CF9C}" srcOrd="0" destOrd="0" presId="urn:microsoft.com/office/officeart/2008/layout/CircularPictureCallout"/>
    <dgm:cxn modelId="{65687871-4B54-4ECE-917A-90EFDE6988E1}" type="presOf" srcId="{04E8A3D6-6251-4B8F-A137-D2F7C6F68B0C}" destId="{A18CA013-AFC4-478D-974E-4037E47ED430}" srcOrd="0" destOrd="0" presId="urn:microsoft.com/office/officeart/2008/layout/CircularPictureCallout"/>
    <dgm:cxn modelId="{7E2CA6A6-BC84-490D-9ECF-AC59866A1A7E}" srcId="{04E8A3D6-6251-4B8F-A137-D2F7C6F68B0C}" destId="{C9B863ED-8F30-4851-B60E-B0DC66AC2813}" srcOrd="0" destOrd="0" parTransId="{9A56694B-48B2-4BE0-AE6E-BAFFD9AD0046}" sibTransId="{C12C7FC0-DF55-47FA-B461-72C72C4771AE}"/>
    <dgm:cxn modelId="{D88CBBB4-E3E4-40D8-B159-EBA5974E9BE4}" type="presOf" srcId="{C12C7FC0-DF55-47FA-B461-72C72C4771AE}" destId="{9CBD1BF9-301D-4FE9-802A-FA452D450971}" srcOrd="0" destOrd="0" presId="urn:microsoft.com/office/officeart/2008/layout/CircularPictureCallout"/>
    <dgm:cxn modelId="{2F0B2B02-51C8-4679-B919-62F1D035EED1}" type="presParOf" srcId="{A18CA013-AFC4-478D-974E-4037E47ED430}" destId="{E0FAB525-777E-48BB-899D-339EBB6919A7}" srcOrd="0" destOrd="0" presId="urn:microsoft.com/office/officeart/2008/layout/CircularPictureCallout"/>
    <dgm:cxn modelId="{609600B7-43E6-4578-B83D-30B82F55EE7E}" type="presParOf" srcId="{E0FAB525-777E-48BB-899D-339EBB6919A7}" destId="{B2164F9D-7C0B-4F60-8103-3BB6D37CB12D}" srcOrd="0" destOrd="0" presId="urn:microsoft.com/office/officeart/2008/layout/CircularPictureCallout"/>
    <dgm:cxn modelId="{C37FEA22-C162-40F5-AF32-D53DBB3E8E74}" type="presParOf" srcId="{B2164F9D-7C0B-4F60-8103-3BB6D37CB12D}" destId="{9CBD1BF9-301D-4FE9-802A-FA452D450971}" srcOrd="0" destOrd="0" presId="urn:microsoft.com/office/officeart/2008/layout/CircularPictureCallout"/>
    <dgm:cxn modelId="{69B0E018-F1FA-42C7-BBD1-F9B76633774E}" type="presParOf" srcId="{E0FAB525-777E-48BB-899D-339EBB6919A7}" destId="{8D8F2BC8-FAE7-4C8F-A187-A0173092CF9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971604-006C-412B-88C3-21679D3A1A84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</dgm:pt>
    <dgm:pt modelId="{445ED448-9C99-459D-9337-A39491F5F5C0}">
      <dgm:prSet phldrT="[Texto]" custT="1"/>
      <dgm:spPr/>
      <dgm:t>
        <a:bodyPr/>
        <a:lstStyle/>
        <a:p>
          <a:r>
            <a:rPr lang="es-ES" sz="2000" b="1" dirty="0" err="1">
              <a:solidFill>
                <a:schemeClr val="bg1"/>
              </a:solidFill>
              <a:latin typeface="Avenir Next LT Pro" panose="020B0504020202020204" pitchFamily="34" charset="0"/>
            </a:rPr>
            <a:t>Termoregistros</a:t>
          </a:r>
          <a:endParaRPr lang="es-ES" sz="2000" b="1" dirty="0">
            <a:solidFill>
              <a:schemeClr val="bg1"/>
            </a:solidFill>
            <a:latin typeface="Avenir Next LT Pro" panose="020B0504020202020204" pitchFamily="34" charset="0"/>
          </a:endParaRPr>
        </a:p>
      </dgm:t>
    </dgm:pt>
    <dgm:pt modelId="{C4783B56-9937-47E1-9D48-67F6720CAD55}" type="parTrans" cxnId="{0E0BF056-7971-4BA9-9859-B8EB9303FFD2}">
      <dgm:prSet/>
      <dgm:spPr/>
      <dgm:t>
        <a:bodyPr/>
        <a:lstStyle/>
        <a:p>
          <a:endParaRPr lang="es-ES"/>
        </a:p>
      </dgm:t>
    </dgm:pt>
    <dgm:pt modelId="{8676AF28-63E4-428F-8A55-C4308148CCA0}" type="sibTrans" cxnId="{0E0BF056-7971-4BA9-9859-B8EB9303FFD2}">
      <dgm:prSet/>
      <dgm:spPr/>
      <dgm:t>
        <a:bodyPr/>
        <a:lstStyle/>
        <a:p>
          <a:endParaRPr lang="es-ES"/>
        </a:p>
      </dgm:t>
    </dgm:pt>
    <dgm:pt modelId="{83584632-921A-4973-BF5D-4832B4D76C6B}" type="pres">
      <dgm:prSet presAssocID="{E0971604-006C-412B-88C3-21679D3A1A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12B20C-BDA3-43F6-9BF2-06C3FBC81328}" type="pres">
      <dgm:prSet presAssocID="{445ED448-9C99-459D-9337-A39491F5F5C0}" presName="hierRoot1" presStyleCnt="0"/>
      <dgm:spPr/>
    </dgm:pt>
    <dgm:pt modelId="{C03ABB57-4D87-4603-9E36-C31B332404EF}" type="pres">
      <dgm:prSet presAssocID="{445ED448-9C99-459D-9337-A39491F5F5C0}" presName="composite" presStyleCnt="0"/>
      <dgm:spPr/>
    </dgm:pt>
    <dgm:pt modelId="{266BAF92-C213-47A0-AD0A-B7894791E44A}" type="pres">
      <dgm:prSet presAssocID="{445ED448-9C99-459D-9337-A39491F5F5C0}" presName="image" presStyleLbl="node0" presStyleIdx="0" presStyleCnt="1" custScaleX="159885" custScaleY="161569" custLinFactX="6078" custLinFactNeighborX="100000" custLinFactNeighborY="269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6B32365B-F373-4378-83A4-1A8935BB30E8}" type="pres">
      <dgm:prSet presAssocID="{445ED448-9C99-459D-9337-A39491F5F5C0}" presName="text" presStyleLbl="revTx" presStyleIdx="0" presStyleCnt="1" custScaleX="120468" custScaleY="48810" custLinFactNeighborX="-49807" custLinFactNeighborY="-75060">
        <dgm:presLayoutVars>
          <dgm:chPref val="3"/>
        </dgm:presLayoutVars>
      </dgm:prSet>
      <dgm:spPr/>
    </dgm:pt>
    <dgm:pt modelId="{BDCD3A89-51C5-4978-8737-B0E4124B79B6}" type="pres">
      <dgm:prSet presAssocID="{445ED448-9C99-459D-9337-A39491F5F5C0}" presName="hierChild2" presStyleCnt="0"/>
      <dgm:spPr/>
    </dgm:pt>
  </dgm:ptLst>
  <dgm:cxnLst>
    <dgm:cxn modelId="{C10C2111-5235-46FB-BDDF-0F7B9E45BDD4}" type="presOf" srcId="{E0971604-006C-412B-88C3-21679D3A1A84}" destId="{83584632-921A-4973-BF5D-4832B4D76C6B}" srcOrd="0" destOrd="0" presId="urn:microsoft.com/office/officeart/2009/layout/CirclePictureHierarchy"/>
    <dgm:cxn modelId="{0E0BF056-7971-4BA9-9859-B8EB9303FFD2}" srcId="{E0971604-006C-412B-88C3-21679D3A1A84}" destId="{445ED448-9C99-459D-9337-A39491F5F5C0}" srcOrd="0" destOrd="0" parTransId="{C4783B56-9937-47E1-9D48-67F6720CAD55}" sibTransId="{8676AF28-63E4-428F-8A55-C4308148CCA0}"/>
    <dgm:cxn modelId="{DA4C5EDF-36BC-43E0-BA80-D3FB9B587B6C}" type="presOf" srcId="{445ED448-9C99-459D-9337-A39491F5F5C0}" destId="{6B32365B-F373-4378-83A4-1A8935BB30E8}" srcOrd="0" destOrd="0" presId="urn:microsoft.com/office/officeart/2009/layout/CirclePictureHierarchy"/>
    <dgm:cxn modelId="{3637EE6C-0DD1-471E-BA38-1D602773E346}" type="presParOf" srcId="{83584632-921A-4973-BF5D-4832B4D76C6B}" destId="{DC12B20C-BDA3-43F6-9BF2-06C3FBC81328}" srcOrd="0" destOrd="0" presId="urn:microsoft.com/office/officeart/2009/layout/CirclePictureHierarchy"/>
    <dgm:cxn modelId="{65ADB92B-6F07-493C-ADF4-821F089F80A7}" type="presParOf" srcId="{DC12B20C-BDA3-43F6-9BF2-06C3FBC81328}" destId="{C03ABB57-4D87-4603-9E36-C31B332404EF}" srcOrd="0" destOrd="0" presId="urn:microsoft.com/office/officeart/2009/layout/CirclePictureHierarchy"/>
    <dgm:cxn modelId="{97230003-0ED2-4B26-AEEA-6A7891405EE8}" type="presParOf" srcId="{C03ABB57-4D87-4603-9E36-C31B332404EF}" destId="{266BAF92-C213-47A0-AD0A-B7894791E44A}" srcOrd="0" destOrd="0" presId="urn:microsoft.com/office/officeart/2009/layout/CirclePictureHierarchy"/>
    <dgm:cxn modelId="{6C1959D5-FA89-4FC0-B016-12F7537AAC8F}" type="presParOf" srcId="{C03ABB57-4D87-4603-9E36-C31B332404EF}" destId="{6B32365B-F373-4378-83A4-1A8935BB30E8}" srcOrd="1" destOrd="0" presId="urn:microsoft.com/office/officeart/2009/layout/CirclePictureHierarchy"/>
    <dgm:cxn modelId="{77407EC7-A020-44A1-B66B-7C355DC54757}" type="presParOf" srcId="{DC12B20C-BDA3-43F6-9BF2-06C3FBC81328}" destId="{BDCD3A89-51C5-4978-8737-B0E4124B79B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8ECA-1DB7-4F62-A782-681B61CB3D7B}">
      <dsp:nvSpPr>
        <dsp:cNvPr id="0" name=""/>
        <dsp:cNvSpPr/>
      </dsp:nvSpPr>
      <dsp:spPr>
        <a:xfrm>
          <a:off x="1790068" y="705003"/>
          <a:ext cx="2188188" cy="218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AFDBC-E262-48CC-9335-619C0198625B}">
      <dsp:nvSpPr>
        <dsp:cNvPr id="0" name=""/>
        <dsp:cNvSpPr/>
      </dsp:nvSpPr>
      <dsp:spPr>
        <a:xfrm>
          <a:off x="3674620" y="437774"/>
          <a:ext cx="649115" cy="649315"/>
        </a:xfrm>
        <a:prstGeom prst="donut">
          <a:avLst>
            <a:gd name="adj" fmla="val 7460"/>
          </a:avLst>
        </a:prstGeom>
        <a:solidFill>
          <a:srgbClr val="E44A30"/>
        </a:solidFill>
        <a:ln w="12700" cap="flat" cmpd="sng" algn="ctr">
          <a:solidFill>
            <a:srgbClr val="E44A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C7CA8-2571-4058-B92E-ABB9065F23E0}">
      <dsp:nvSpPr>
        <dsp:cNvPr id="0" name=""/>
        <dsp:cNvSpPr/>
      </dsp:nvSpPr>
      <dsp:spPr>
        <a:xfrm>
          <a:off x="1778371" y="713741"/>
          <a:ext cx="2233673" cy="21721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FFEA7-B147-44A1-8CDD-6D9FBFA48280}">
      <dsp:nvSpPr>
        <dsp:cNvPr id="0" name=""/>
        <dsp:cNvSpPr/>
      </dsp:nvSpPr>
      <dsp:spPr>
        <a:xfrm rot="10800000" flipV="1">
          <a:off x="1072530" y="127413"/>
          <a:ext cx="1341845" cy="6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Sellos para contenedor</a:t>
          </a:r>
        </a:p>
      </dsp:txBody>
      <dsp:txXfrm rot="-10800000">
        <a:off x="1072530" y="127413"/>
        <a:ext cx="1341845" cy="679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07145-66D4-4384-A91E-80A05068F0D0}">
      <dsp:nvSpPr>
        <dsp:cNvPr id="0" name=""/>
        <dsp:cNvSpPr/>
      </dsp:nvSpPr>
      <dsp:spPr>
        <a:xfrm>
          <a:off x="1836780" y="1081238"/>
          <a:ext cx="2237028" cy="218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02EFE-45E1-4E3D-99A6-5320FFED13FE}">
      <dsp:nvSpPr>
        <dsp:cNvPr id="0" name=""/>
        <dsp:cNvSpPr/>
      </dsp:nvSpPr>
      <dsp:spPr>
        <a:xfrm>
          <a:off x="4227541" y="2965383"/>
          <a:ext cx="626679" cy="626872"/>
        </a:xfrm>
        <a:prstGeom prst="donut">
          <a:avLst>
            <a:gd name="adj" fmla="val 7460"/>
          </a:avLst>
        </a:prstGeom>
        <a:solidFill>
          <a:srgbClr val="E44A30"/>
        </a:solidFill>
        <a:ln w="12700" cap="flat" cmpd="sng" algn="ctr">
          <a:solidFill>
            <a:srgbClr val="E44A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1879D-4BCF-4194-BDA2-C8835BD02840}">
      <dsp:nvSpPr>
        <dsp:cNvPr id="0" name=""/>
        <dsp:cNvSpPr/>
      </dsp:nvSpPr>
      <dsp:spPr>
        <a:xfrm>
          <a:off x="1770899" y="943831"/>
          <a:ext cx="2339262" cy="24412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5A25-AB99-462F-9A41-74784A5CF97E}">
      <dsp:nvSpPr>
        <dsp:cNvPr id="0" name=""/>
        <dsp:cNvSpPr/>
      </dsp:nvSpPr>
      <dsp:spPr>
        <a:xfrm>
          <a:off x="278245" y="478083"/>
          <a:ext cx="1957069" cy="74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Precintos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 de guaya</a:t>
          </a:r>
        </a:p>
      </dsp:txBody>
      <dsp:txXfrm>
        <a:off x="278245" y="478083"/>
        <a:ext cx="1957069" cy="748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D1BF9-301D-4FE9-802A-FA452D450971}">
      <dsp:nvSpPr>
        <dsp:cNvPr id="0" name=""/>
        <dsp:cNvSpPr/>
      </dsp:nvSpPr>
      <dsp:spPr>
        <a:xfrm>
          <a:off x="958563" y="893237"/>
          <a:ext cx="2295906" cy="2295906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F2BC8-FAE7-4C8F-A187-A0173092CF9C}">
      <dsp:nvSpPr>
        <dsp:cNvPr id="0" name=""/>
        <dsp:cNvSpPr/>
      </dsp:nvSpPr>
      <dsp:spPr>
        <a:xfrm>
          <a:off x="141986" y="663023"/>
          <a:ext cx="1369079" cy="4818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Avenir Next LT Pro" panose="020B0504020202020204" pitchFamily="34" charset="0"/>
            </a:rPr>
            <a:t>Precintos plásticos</a:t>
          </a:r>
        </a:p>
      </dsp:txBody>
      <dsp:txXfrm>
        <a:off x="141986" y="663023"/>
        <a:ext cx="1369079" cy="4818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BAF92-C213-47A0-AD0A-B7894791E44A}">
      <dsp:nvSpPr>
        <dsp:cNvPr id="0" name=""/>
        <dsp:cNvSpPr/>
      </dsp:nvSpPr>
      <dsp:spPr>
        <a:xfrm>
          <a:off x="1619832" y="1133556"/>
          <a:ext cx="2437816" cy="24634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2365B-F373-4378-83A4-1A8935BB30E8}">
      <dsp:nvSpPr>
        <dsp:cNvPr id="0" name=""/>
        <dsp:cNvSpPr/>
      </dsp:nvSpPr>
      <dsp:spPr>
        <a:xfrm>
          <a:off x="610506" y="434429"/>
          <a:ext cx="2755219" cy="744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Etiquetas de seguridad adhesivas</a:t>
          </a:r>
        </a:p>
      </dsp:txBody>
      <dsp:txXfrm>
        <a:off x="610506" y="434429"/>
        <a:ext cx="2755219" cy="7442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8ECA-1DB7-4F62-A782-681B61CB3D7B}">
      <dsp:nvSpPr>
        <dsp:cNvPr id="0" name=""/>
        <dsp:cNvSpPr/>
      </dsp:nvSpPr>
      <dsp:spPr>
        <a:xfrm>
          <a:off x="1790068" y="705003"/>
          <a:ext cx="2188188" cy="218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AFDBC-E262-48CC-9335-619C0198625B}">
      <dsp:nvSpPr>
        <dsp:cNvPr id="0" name=""/>
        <dsp:cNvSpPr/>
      </dsp:nvSpPr>
      <dsp:spPr>
        <a:xfrm>
          <a:off x="3674620" y="437774"/>
          <a:ext cx="649115" cy="649315"/>
        </a:xfrm>
        <a:prstGeom prst="donut">
          <a:avLst>
            <a:gd name="adj" fmla="val 7460"/>
          </a:avLst>
        </a:prstGeom>
        <a:solidFill>
          <a:srgbClr val="E44A30"/>
        </a:solidFill>
        <a:ln w="12700" cap="flat" cmpd="sng" algn="ctr">
          <a:solidFill>
            <a:srgbClr val="E44A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C7CA8-2571-4058-B92E-ABB9065F23E0}">
      <dsp:nvSpPr>
        <dsp:cNvPr id="0" name=""/>
        <dsp:cNvSpPr/>
      </dsp:nvSpPr>
      <dsp:spPr>
        <a:xfrm>
          <a:off x="1779209" y="713741"/>
          <a:ext cx="2231996" cy="21721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FFEA7-B147-44A1-8CDD-6D9FBFA48280}">
      <dsp:nvSpPr>
        <dsp:cNvPr id="0" name=""/>
        <dsp:cNvSpPr/>
      </dsp:nvSpPr>
      <dsp:spPr>
        <a:xfrm rot="10800000" flipV="1">
          <a:off x="1072530" y="127413"/>
          <a:ext cx="1341845" cy="6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Esquineros</a:t>
          </a:r>
        </a:p>
      </dsp:txBody>
      <dsp:txXfrm rot="-10800000">
        <a:off x="1072530" y="127413"/>
        <a:ext cx="1341845" cy="679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07145-66D4-4384-A91E-80A05068F0D0}">
      <dsp:nvSpPr>
        <dsp:cNvPr id="0" name=""/>
        <dsp:cNvSpPr/>
      </dsp:nvSpPr>
      <dsp:spPr>
        <a:xfrm>
          <a:off x="1836780" y="1081238"/>
          <a:ext cx="2237028" cy="218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02EFE-45E1-4E3D-99A6-5320FFED13FE}">
      <dsp:nvSpPr>
        <dsp:cNvPr id="0" name=""/>
        <dsp:cNvSpPr/>
      </dsp:nvSpPr>
      <dsp:spPr>
        <a:xfrm>
          <a:off x="4227541" y="2965383"/>
          <a:ext cx="626679" cy="626872"/>
        </a:xfrm>
        <a:prstGeom prst="donut">
          <a:avLst>
            <a:gd name="adj" fmla="val 7460"/>
          </a:avLst>
        </a:prstGeom>
        <a:solidFill>
          <a:srgbClr val="E44A30"/>
        </a:solidFill>
        <a:ln w="12700" cap="flat" cmpd="sng" algn="ctr">
          <a:solidFill>
            <a:srgbClr val="E44A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1879D-4BCF-4194-BDA2-C8835BD02840}">
      <dsp:nvSpPr>
        <dsp:cNvPr id="0" name=""/>
        <dsp:cNvSpPr/>
      </dsp:nvSpPr>
      <dsp:spPr>
        <a:xfrm>
          <a:off x="1770899" y="943831"/>
          <a:ext cx="2339262" cy="24412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5A25-AB99-462F-9A41-74784A5CF97E}">
      <dsp:nvSpPr>
        <dsp:cNvPr id="0" name=""/>
        <dsp:cNvSpPr/>
      </dsp:nvSpPr>
      <dsp:spPr>
        <a:xfrm>
          <a:off x="577860" y="273359"/>
          <a:ext cx="1957069" cy="74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Avenir Next LT Pro" panose="020B0504020202020204" pitchFamily="34" charset="0"/>
            </a:rPr>
            <a:t>Rejillas para contenedor</a:t>
          </a:r>
        </a:p>
      </dsp:txBody>
      <dsp:txXfrm>
        <a:off x="577860" y="273359"/>
        <a:ext cx="1957069" cy="7489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D1BF9-301D-4FE9-802A-FA452D450971}">
      <dsp:nvSpPr>
        <dsp:cNvPr id="0" name=""/>
        <dsp:cNvSpPr/>
      </dsp:nvSpPr>
      <dsp:spPr>
        <a:xfrm>
          <a:off x="958563" y="893237"/>
          <a:ext cx="2295906" cy="229590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F2BC8-FAE7-4C8F-A187-A0173092CF9C}">
      <dsp:nvSpPr>
        <dsp:cNvPr id="0" name=""/>
        <dsp:cNvSpPr/>
      </dsp:nvSpPr>
      <dsp:spPr>
        <a:xfrm>
          <a:off x="141986" y="663023"/>
          <a:ext cx="1369079" cy="4818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Avenir Next LT Pro" panose="020B0504020202020204" pitchFamily="34" charset="0"/>
            </a:rPr>
            <a:t>Filtros de etileno</a:t>
          </a:r>
        </a:p>
      </dsp:txBody>
      <dsp:txXfrm>
        <a:off x="141986" y="663023"/>
        <a:ext cx="1369079" cy="4818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BAF92-C213-47A0-AD0A-B7894791E44A}">
      <dsp:nvSpPr>
        <dsp:cNvPr id="0" name=""/>
        <dsp:cNvSpPr/>
      </dsp:nvSpPr>
      <dsp:spPr>
        <a:xfrm>
          <a:off x="1619832" y="1133556"/>
          <a:ext cx="2437816" cy="24634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2365B-F373-4378-83A4-1A8935BB30E8}">
      <dsp:nvSpPr>
        <dsp:cNvPr id="0" name=""/>
        <dsp:cNvSpPr/>
      </dsp:nvSpPr>
      <dsp:spPr>
        <a:xfrm>
          <a:off x="610506" y="434429"/>
          <a:ext cx="2755219" cy="744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latin typeface="Avenir Next LT Pro" panose="020B0504020202020204" pitchFamily="34" charset="0"/>
            </a:rPr>
            <a:t>Termoregistros</a:t>
          </a:r>
          <a:endParaRPr lang="es-ES" sz="2000" b="1" kern="1200" dirty="0">
            <a:solidFill>
              <a:schemeClr val="bg1"/>
            </a:solidFill>
            <a:latin typeface="Avenir Next LT Pro" panose="020B0504020202020204" pitchFamily="34" charset="0"/>
          </a:endParaRPr>
        </a:p>
      </dsp:txBody>
      <dsp:txXfrm>
        <a:off x="610506" y="434429"/>
        <a:ext cx="2755219" cy="744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CFAD2-04AC-452D-BC70-0B00B2897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92C1F4-AB6D-4336-8CA8-4382C4505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D2C06C-30EF-4BDF-88FB-A81C6355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08294F-F4CA-4C1F-9314-379193E7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E87F7-178F-4D5A-A3A3-C16D1823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799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E84C7-0508-4E77-AB25-96A9F71E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C40D8D-BDF8-4380-A717-1AC0728AC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AE0AEA-7F78-434B-914B-5DB17AA2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2582AE-8AF5-4C4C-AEBF-39E2F0A1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20963A-D34A-4D80-9C98-67A151F7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152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E836AA5-6E23-48C5-8808-93A111983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8159F9-B425-41CA-A4DB-7A7DAF792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CC4D27-C8C1-4E8B-B216-28F252DC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9975C-B15D-41CD-8834-3B7582E7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3016C6-DD67-45B8-87EF-47A9E8F1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557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BF9131-100E-4F17-B9A4-D40C3945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0B8C0E-592E-4C9E-9ABA-1A8D114C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DE1B45-A387-47B6-8090-033218E5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CE028-C27A-4196-BE90-A2AD6F65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FE2137-5FF9-4FDD-8E8D-D12ACA8B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381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4A7B7-F508-4559-A90E-E85E1702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B02F4F-4AE1-4A73-AC76-4787D9C6B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504F56-E62C-46B3-8716-7896D37F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D349A-AFDB-49CA-90A9-4C1CDC4E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1CE140-3685-4F67-9116-1D990D95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99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87B75-1C10-4B2A-81BD-16B71B9D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881436-6B14-47E8-B346-D09152315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D08885-2790-4738-8ADC-B83F0C8F5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1A8EF7-405A-4D7C-9851-8C1D8E77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202964-2212-4FB6-8007-851D76F3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02A53-CB2E-42F9-B2FF-197FFE88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13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D2167-D60C-40C0-AE22-4A0DC0E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58A6FB-D734-4E31-8DFD-9423988CB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1E492D-5C73-4A73-8B85-40A0BEA03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C8A42E-DDAE-4972-80B5-E8F1C57EB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13446F1-2F25-4671-BFF7-B1ADADCF4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E668D1-500E-4ABD-8D74-CADC69DB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13847C-ABF3-4C3C-A667-F40F91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AEBDC5-A9F8-491F-9010-1F41E88B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5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898A4-1249-452D-9215-B138AE25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9E5B058-CAC3-4A4F-B1CB-C9AB3AEC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829BC8-6468-43E6-9618-B91D3E51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04539-AF89-44EF-B0B6-1DA7EAE3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451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246EDD-BA13-45BA-B6EA-1F9AD5AD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48D71F-0686-4660-8ED4-E580CC99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DE3242-BEF5-4008-99A9-5D72A613E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924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0377D-2E14-4A9A-87A0-A3ED7703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7AB6BC-DEB0-4425-AF21-A9DC0435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F1AEC-BE28-4932-B616-865BF98E3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060979-527D-42BE-BD99-1F89AEAD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F5A46D-12F3-4D74-9A8D-821EAF4B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673B0E-DFE1-4BC5-8ECE-0550621C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45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AD93A-6CFA-4FBC-97B6-111DC401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C2D6ED-942B-4152-A3C3-2B7EEF8B6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D83C3-BBE6-44ED-BC67-63CF11A9D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04E3D0-53B2-429B-BD6D-9CC4BF9D4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4E0AB0-217C-4172-8B26-8E127289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F17C7B-C17B-440E-9D44-93D129AD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342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5B2978-8E0B-455E-B72A-75FCD364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7BBAD9-9357-45CE-88EC-EFDB53A7D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4A9D22-DB50-4FD3-8A96-ED3CD9E5F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8DD7-EA7B-406E-A949-A501C0D128BD}" type="datetimeFigureOut">
              <a:rPr lang="es-ES" smtClean="0"/>
              <a:t>08/02/2022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C14F89-FADE-4396-9910-9A49DA649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C2C9DA-636A-4F1E-952C-758150FF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EE17-7503-47BA-B856-B3E841F8AC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79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7.svg"/><Relationship Id="rId10" Type="http://schemas.openxmlformats.org/officeDocument/2006/relationships/image" Target="../media/image33.jpe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sv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jpg"/><Relationship Id="rId5" Type="http://schemas.openxmlformats.org/officeDocument/2006/relationships/image" Target="../media/image27.sv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374361-C3B9-4891-BE10-4F698EE03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9204279" y="302873"/>
            <a:ext cx="2206017" cy="3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Sellos</a:t>
            </a:r>
            <a:r>
              <a:rPr lang="en-US" sz="4400" dirty="0"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plásticos</a:t>
            </a:r>
            <a:endParaRPr lang="en-US" sz="4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7084997" y="1691640"/>
            <a:ext cx="4745932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seguridad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polietileno</a:t>
            </a:r>
            <a:r>
              <a:rPr lang="en-US" sz="2000" dirty="0">
                <a:latin typeface="Avenir Next LT Pro" panose="020B05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Largo total: 420 mm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Paleta: largo 73 mm, ancho: 25,4 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Correa: largo  347 mm, ancho: 7.4mm.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2000" b="0" i="0" u="none" strike="noStrike" dirty="0">
              <a:effectLst/>
              <a:latin typeface="Avenir Next LT Pro" panose="020B05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Este 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se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utiliza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en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el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s-CO" sz="2000" b="0" i="0" u="none" strike="noStrike" dirty="0">
                <a:effectLst/>
                <a:latin typeface="Avenir Next LT Pro" panose="020B0504020202020204" pitchFamily="34" charset="0"/>
              </a:rPr>
              <a:t>transporte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logística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 los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servicios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postales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aseguramientos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paquetes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y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mercancia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entre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otros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CBAE7C0-0DBF-4E2C-89A6-778DF8C2CA4A}"/>
              </a:ext>
            </a:extLst>
          </p:cNvPr>
          <p:cNvSpPr/>
          <p:nvPr/>
        </p:nvSpPr>
        <p:spPr>
          <a:xfrm flipH="1">
            <a:off x="-462535" y="-1016719"/>
            <a:ext cx="4637556" cy="463151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8" name="Gráfico 27" descr="Camión volteo con relleno sólido">
            <a:extLst>
              <a:ext uri="{FF2B5EF4-FFF2-40B4-BE49-F238E27FC236}">
                <a16:creationId xmlns:a16="http://schemas.microsoft.com/office/drawing/2014/main" id="{B8E24023-1A76-4F88-9B27-1A07AE0B9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3697" y="5307310"/>
            <a:ext cx="914399" cy="914399"/>
          </a:xfrm>
          <a:prstGeom prst="rect">
            <a:avLst/>
          </a:prstGeom>
        </p:spPr>
      </p:pic>
      <p:pic>
        <p:nvPicPr>
          <p:cNvPr id="30" name="Gráfico 29" descr="Carretilla para transporte con relleno sólido">
            <a:extLst>
              <a:ext uri="{FF2B5EF4-FFF2-40B4-BE49-F238E27FC236}">
                <a16:creationId xmlns:a16="http://schemas.microsoft.com/office/drawing/2014/main" id="{50FAF83F-BE14-400D-BD17-47605B481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9104" y="5223608"/>
            <a:ext cx="890592" cy="890592"/>
          </a:xfrm>
          <a:prstGeom prst="rect">
            <a:avLst/>
          </a:prstGeom>
        </p:spPr>
      </p:pic>
      <p:pic>
        <p:nvPicPr>
          <p:cNvPr id="32" name="Gráfico 31" descr="Caja de embalaje abierta con relleno sólido">
            <a:extLst>
              <a:ext uri="{FF2B5EF4-FFF2-40B4-BE49-F238E27FC236}">
                <a16:creationId xmlns:a16="http://schemas.microsoft.com/office/drawing/2014/main" id="{66E691E4-6012-4F4C-8272-7A7A60221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0184" y="5211704"/>
            <a:ext cx="914400" cy="914400"/>
          </a:xfrm>
          <a:prstGeom prst="rect">
            <a:avLst/>
          </a:prstGeom>
        </p:spPr>
      </p:pic>
      <p:pic>
        <p:nvPicPr>
          <p:cNvPr id="34" name="Gráfico 33" descr="Dinero con relleno sólido">
            <a:extLst>
              <a:ext uri="{FF2B5EF4-FFF2-40B4-BE49-F238E27FC236}">
                <a16:creationId xmlns:a16="http://schemas.microsoft.com/office/drawing/2014/main" id="{48A02044-305D-42DF-98FE-C372A84FD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88809" y="5227610"/>
            <a:ext cx="914400" cy="914400"/>
          </a:xfrm>
          <a:prstGeom prst="rect">
            <a:avLst/>
          </a:prstGeom>
        </p:spPr>
      </p:pic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47E0AFEB-DD67-4021-BA8A-8A9570A56307}"/>
              </a:ext>
            </a:extLst>
          </p:cNvPr>
          <p:cNvSpPr/>
          <p:nvPr/>
        </p:nvSpPr>
        <p:spPr>
          <a:xfrm>
            <a:off x="-509183" y="3935502"/>
            <a:ext cx="3679879" cy="3879873"/>
          </a:xfrm>
          <a:prstGeom prst="flowChartConnector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E490C7-CCAC-48A0-BE1C-386E33F20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6810" y="3593291"/>
            <a:ext cx="22860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3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9204279" y="302873"/>
            <a:ext cx="2206017" cy="3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Sellos</a:t>
            </a:r>
            <a:r>
              <a:rPr lang="en-US" sz="4400" dirty="0"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plásticos</a:t>
            </a:r>
            <a:endParaRPr lang="en-US" sz="4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6748820" y="1838158"/>
            <a:ext cx="5443180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seguridad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polietileno</a:t>
            </a:r>
            <a:r>
              <a:rPr lang="en-US" sz="2000" dirty="0">
                <a:latin typeface="Avenir Next LT Pro" panose="020B05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Largo total: </a:t>
            </a:r>
            <a:r>
              <a:rPr lang="en-US" sz="2000" dirty="0">
                <a:latin typeface="Avenir Next LT Pro" panose="020B0504020202020204" pitchFamily="34" charset="0"/>
              </a:rPr>
              <a:t>392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mm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Paleta: largo 46,2 mm, ancho: 20,11mm.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Correa: largo  347 mm, </a:t>
            </a:r>
            <a:r>
              <a:rPr lang="en-US" sz="2000" dirty="0">
                <a:latin typeface="Avenir Next LT Pro" panose="020B0504020202020204" pitchFamily="34" charset="0"/>
              </a:rPr>
              <a:t>ancho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: </a:t>
            </a:r>
            <a:r>
              <a:rPr lang="en-US" sz="2000" dirty="0">
                <a:latin typeface="Avenir Next LT Pro" panose="020B0504020202020204" pitchFamily="34" charset="0"/>
              </a:rPr>
              <a:t>7,4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2000" b="0" i="0" u="none" strike="noStrike" dirty="0">
              <a:effectLst/>
              <a:latin typeface="Avenir Next LT Pro" panose="020B05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Avenir Next LT Pro" panose="020B0504020202020204" pitchFamily="34" charset="0"/>
              </a:rPr>
              <a:t>Este sello se utiliza en logística y distribución: Camiones carpados, furgones. Paquetes, canecas y cajas.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Gráfico 27" descr="Camión volteo con relleno sólido">
            <a:extLst>
              <a:ext uri="{FF2B5EF4-FFF2-40B4-BE49-F238E27FC236}">
                <a16:creationId xmlns:a16="http://schemas.microsoft.com/office/drawing/2014/main" id="{B8E24023-1A76-4F88-9B27-1A07AE0B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3697" y="5307310"/>
            <a:ext cx="914399" cy="914399"/>
          </a:xfrm>
          <a:prstGeom prst="rect">
            <a:avLst/>
          </a:prstGeom>
        </p:spPr>
      </p:pic>
      <p:pic>
        <p:nvPicPr>
          <p:cNvPr id="30" name="Gráfico 29" descr="Carretilla para transporte con relleno sólido">
            <a:extLst>
              <a:ext uri="{FF2B5EF4-FFF2-40B4-BE49-F238E27FC236}">
                <a16:creationId xmlns:a16="http://schemas.microsoft.com/office/drawing/2014/main" id="{50FAF83F-BE14-400D-BD17-47605B481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104" y="5223608"/>
            <a:ext cx="890592" cy="890592"/>
          </a:xfrm>
          <a:prstGeom prst="rect">
            <a:avLst/>
          </a:prstGeom>
        </p:spPr>
      </p:pic>
      <p:pic>
        <p:nvPicPr>
          <p:cNvPr id="32" name="Gráfico 31" descr="Caja de embalaje abierta con relleno sólido">
            <a:extLst>
              <a:ext uri="{FF2B5EF4-FFF2-40B4-BE49-F238E27FC236}">
                <a16:creationId xmlns:a16="http://schemas.microsoft.com/office/drawing/2014/main" id="{66E691E4-6012-4F4C-8272-7A7A60221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00184" y="5211704"/>
            <a:ext cx="914400" cy="914400"/>
          </a:xfrm>
          <a:prstGeom prst="rect">
            <a:avLst/>
          </a:prstGeom>
        </p:spPr>
      </p:pic>
      <p:pic>
        <p:nvPicPr>
          <p:cNvPr id="34" name="Gráfico 33" descr="Dinero con relleno sólido">
            <a:extLst>
              <a:ext uri="{FF2B5EF4-FFF2-40B4-BE49-F238E27FC236}">
                <a16:creationId xmlns:a16="http://schemas.microsoft.com/office/drawing/2014/main" id="{48A02044-305D-42DF-98FE-C372A84FD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8809" y="5227610"/>
            <a:ext cx="914400" cy="914400"/>
          </a:xfrm>
          <a:prstGeom prst="rect">
            <a:avLst/>
          </a:prstGeom>
        </p:spPr>
      </p:pic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343DBBAE-98C9-44CC-9C34-91317AB43B38}"/>
              </a:ext>
            </a:extLst>
          </p:cNvPr>
          <p:cNvSpPr/>
          <p:nvPr/>
        </p:nvSpPr>
        <p:spPr>
          <a:xfrm>
            <a:off x="3191586" y="2320121"/>
            <a:ext cx="3433609" cy="3548530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Diagrama de flujo: conector 19">
            <a:extLst>
              <a:ext uri="{FF2B5EF4-FFF2-40B4-BE49-F238E27FC236}">
                <a16:creationId xmlns:a16="http://schemas.microsoft.com/office/drawing/2014/main" id="{D293ECDC-76A4-4AC0-A7AD-2451C214A31D}"/>
              </a:ext>
            </a:extLst>
          </p:cNvPr>
          <p:cNvSpPr/>
          <p:nvPr/>
        </p:nvSpPr>
        <p:spPr>
          <a:xfrm>
            <a:off x="-462897" y="3674835"/>
            <a:ext cx="3845532" cy="4143948"/>
          </a:xfrm>
          <a:prstGeom prst="flowChartConnector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258ABD-F907-4FAD-9A90-A1A3CB6F586D}"/>
              </a:ext>
            </a:extLst>
          </p:cNvPr>
          <p:cNvSpPr txBox="1"/>
          <p:nvPr/>
        </p:nvSpPr>
        <p:spPr>
          <a:xfrm>
            <a:off x="570625" y="302873"/>
            <a:ext cx="2264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004D90"/>
                </a:solidFill>
                <a:latin typeface="Avenir Next LT Pro" panose="020B0504020202020204" pitchFamily="34" charset="0"/>
              </a:rPr>
              <a:t>VP 04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DD53671-420C-4640-A885-33A21C1327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0442"/>
          <a:stretch/>
        </p:blipFill>
        <p:spPr>
          <a:xfrm>
            <a:off x="-34786" y="118841"/>
            <a:ext cx="653763" cy="11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9204279" y="302873"/>
            <a:ext cx="2206017" cy="3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Sellos</a:t>
            </a:r>
            <a:r>
              <a:rPr lang="en-US" sz="4400" dirty="0"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plásticos</a:t>
            </a:r>
            <a:endParaRPr lang="en-US" sz="4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6748820" y="1838158"/>
            <a:ext cx="5443180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seguridad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polietileno</a:t>
            </a:r>
            <a:r>
              <a:rPr lang="en-US" sz="2000" dirty="0">
                <a:latin typeface="Avenir Next LT Pro" panose="020B05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Largo total: 410 mm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Paleta: largo 72 mm, ancho: 25mm.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Correa: largo  338 mm, </a:t>
            </a:r>
            <a:r>
              <a:rPr lang="en-US" sz="2000" dirty="0" err="1">
                <a:latin typeface="Avenir Next LT Pro" panose="020B0504020202020204" pitchFamily="34" charset="0"/>
              </a:rPr>
              <a:t>diametro</a:t>
            </a:r>
            <a:r>
              <a:rPr lang="en-US" sz="2000" dirty="0">
                <a:latin typeface="Avenir Next LT Pro" panose="020B0504020202020204" pitchFamily="34" charset="0"/>
              </a:rPr>
              <a:t> cola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: 4mm.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2000" b="0" i="0" u="none" strike="noStrike" dirty="0">
              <a:effectLst/>
              <a:latin typeface="Avenir Next LT Pro" panose="020B05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Este 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se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utiliza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en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el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s-CO" sz="2000" b="0" i="0" u="none" strike="noStrike" dirty="0">
                <a:effectLst/>
                <a:latin typeface="Avenir Next LT Pro" panose="020B0504020202020204" pitchFamily="34" charset="0"/>
              </a:rPr>
              <a:t>transporte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logística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 los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servicios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postales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aseguramientos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paquetes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y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mercancia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entre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otros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Gráfico 27" descr="Camión volteo con relleno sólido">
            <a:extLst>
              <a:ext uri="{FF2B5EF4-FFF2-40B4-BE49-F238E27FC236}">
                <a16:creationId xmlns:a16="http://schemas.microsoft.com/office/drawing/2014/main" id="{B8E24023-1A76-4F88-9B27-1A07AE0B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3697" y="5307310"/>
            <a:ext cx="914399" cy="914399"/>
          </a:xfrm>
          <a:prstGeom prst="rect">
            <a:avLst/>
          </a:prstGeom>
        </p:spPr>
      </p:pic>
      <p:pic>
        <p:nvPicPr>
          <p:cNvPr id="30" name="Gráfico 29" descr="Carretilla para transporte con relleno sólido">
            <a:extLst>
              <a:ext uri="{FF2B5EF4-FFF2-40B4-BE49-F238E27FC236}">
                <a16:creationId xmlns:a16="http://schemas.microsoft.com/office/drawing/2014/main" id="{50FAF83F-BE14-400D-BD17-47605B481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104" y="5223608"/>
            <a:ext cx="890592" cy="890592"/>
          </a:xfrm>
          <a:prstGeom prst="rect">
            <a:avLst/>
          </a:prstGeom>
        </p:spPr>
      </p:pic>
      <p:pic>
        <p:nvPicPr>
          <p:cNvPr id="32" name="Gráfico 31" descr="Caja de embalaje abierta con relleno sólido">
            <a:extLst>
              <a:ext uri="{FF2B5EF4-FFF2-40B4-BE49-F238E27FC236}">
                <a16:creationId xmlns:a16="http://schemas.microsoft.com/office/drawing/2014/main" id="{66E691E4-6012-4F4C-8272-7A7A60221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00184" y="5211704"/>
            <a:ext cx="914400" cy="914400"/>
          </a:xfrm>
          <a:prstGeom prst="rect">
            <a:avLst/>
          </a:prstGeom>
        </p:spPr>
      </p:pic>
      <p:pic>
        <p:nvPicPr>
          <p:cNvPr id="34" name="Gráfico 33" descr="Dinero con relleno sólido">
            <a:extLst>
              <a:ext uri="{FF2B5EF4-FFF2-40B4-BE49-F238E27FC236}">
                <a16:creationId xmlns:a16="http://schemas.microsoft.com/office/drawing/2014/main" id="{48A02044-305D-42DF-98FE-C372A84FD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8809" y="5227610"/>
            <a:ext cx="914400" cy="914400"/>
          </a:xfrm>
          <a:prstGeom prst="rect">
            <a:avLst/>
          </a:prstGeom>
        </p:spPr>
      </p:pic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343DBBAE-98C9-44CC-9C34-91317AB43B38}"/>
              </a:ext>
            </a:extLst>
          </p:cNvPr>
          <p:cNvSpPr/>
          <p:nvPr/>
        </p:nvSpPr>
        <p:spPr>
          <a:xfrm>
            <a:off x="3205654" y="2320121"/>
            <a:ext cx="3433609" cy="3548530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741C6A-FB47-446C-9210-45E2222EDD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45857"/>
            <a:ext cx="3551520" cy="1415165"/>
          </a:xfrm>
          <a:prstGeom prst="rect">
            <a:avLst/>
          </a:prstGeom>
        </p:spPr>
      </p:pic>
      <p:sp>
        <p:nvSpPr>
          <p:cNvPr id="20" name="Diagrama de flujo: conector 19">
            <a:extLst>
              <a:ext uri="{FF2B5EF4-FFF2-40B4-BE49-F238E27FC236}">
                <a16:creationId xmlns:a16="http://schemas.microsoft.com/office/drawing/2014/main" id="{D293ECDC-76A4-4AC0-A7AD-2451C214A31D}"/>
              </a:ext>
            </a:extLst>
          </p:cNvPr>
          <p:cNvSpPr/>
          <p:nvPr/>
        </p:nvSpPr>
        <p:spPr>
          <a:xfrm>
            <a:off x="-462897" y="3674835"/>
            <a:ext cx="3845532" cy="4143948"/>
          </a:xfrm>
          <a:prstGeom prst="flowChartConnector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915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9204279" y="302873"/>
            <a:ext cx="2206017" cy="3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Sellos</a:t>
            </a:r>
            <a:r>
              <a:rPr lang="en-US" sz="4400" dirty="0"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plásticos</a:t>
            </a:r>
            <a:endParaRPr lang="en-US" sz="4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6784765" y="1324743"/>
            <a:ext cx="502026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seguridad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polietileno</a:t>
            </a:r>
            <a:r>
              <a:rPr lang="en-US" sz="2000" dirty="0">
                <a:latin typeface="Avenir Next LT Pro" panose="020B05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Largo total: 460 mm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Paleta: largo 76 mm, ancho: 25.2mm.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Correa: largo  383.3 mm, ancho: </a:t>
            </a:r>
            <a:r>
              <a:rPr lang="en-US" sz="2000" dirty="0">
                <a:latin typeface="Avenir Next LT Pro" panose="020B0504020202020204" pitchFamily="34" charset="0"/>
              </a:rPr>
              <a:t>7.2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2000" b="0" i="0" u="none" strike="noStrike" dirty="0">
              <a:effectLst/>
              <a:latin typeface="Avenir Next LT Pro" panose="020B05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Este 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se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utiliza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en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el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s-CO" sz="2000" b="0" i="0" u="none" strike="noStrike" dirty="0">
                <a:effectLst/>
                <a:latin typeface="Avenir Next LT Pro" panose="020B0504020202020204" pitchFamily="34" charset="0"/>
              </a:rPr>
              <a:t>transporte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logística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 los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servicios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postales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aseguramientos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paquetes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y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mercancia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entre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otros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Gráfico 27" descr="Camión volteo con relleno sólido">
            <a:extLst>
              <a:ext uri="{FF2B5EF4-FFF2-40B4-BE49-F238E27FC236}">
                <a16:creationId xmlns:a16="http://schemas.microsoft.com/office/drawing/2014/main" id="{B8E24023-1A76-4F88-9B27-1A07AE0B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3697" y="5307310"/>
            <a:ext cx="914399" cy="914399"/>
          </a:xfrm>
          <a:prstGeom prst="rect">
            <a:avLst/>
          </a:prstGeom>
        </p:spPr>
      </p:pic>
      <p:pic>
        <p:nvPicPr>
          <p:cNvPr id="30" name="Gráfico 29" descr="Carretilla para transporte con relleno sólido">
            <a:extLst>
              <a:ext uri="{FF2B5EF4-FFF2-40B4-BE49-F238E27FC236}">
                <a16:creationId xmlns:a16="http://schemas.microsoft.com/office/drawing/2014/main" id="{50FAF83F-BE14-400D-BD17-47605B481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104" y="5223608"/>
            <a:ext cx="890592" cy="890592"/>
          </a:xfrm>
          <a:prstGeom prst="rect">
            <a:avLst/>
          </a:prstGeom>
        </p:spPr>
      </p:pic>
      <p:pic>
        <p:nvPicPr>
          <p:cNvPr id="32" name="Gráfico 31" descr="Caja de embalaje abierta con relleno sólido">
            <a:extLst>
              <a:ext uri="{FF2B5EF4-FFF2-40B4-BE49-F238E27FC236}">
                <a16:creationId xmlns:a16="http://schemas.microsoft.com/office/drawing/2014/main" id="{66E691E4-6012-4F4C-8272-7A7A60221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00184" y="5211704"/>
            <a:ext cx="914400" cy="914400"/>
          </a:xfrm>
          <a:prstGeom prst="rect">
            <a:avLst/>
          </a:prstGeom>
        </p:spPr>
      </p:pic>
      <p:pic>
        <p:nvPicPr>
          <p:cNvPr id="34" name="Gráfico 33" descr="Dinero con relleno sólido">
            <a:extLst>
              <a:ext uri="{FF2B5EF4-FFF2-40B4-BE49-F238E27FC236}">
                <a16:creationId xmlns:a16="http://schemas.microsoft.com/office/drawing/2014/main" id="{48A02044-305D-42DF-98FE-C372A84FD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8809" y="5227610"/>
            <a:ext cx="914400" cy="914400"/>
          </a:xfrm>
          <a:prstGeom prst="rect">
            <a:avLst/>
          </a:prstGeom>
        </p:spPr>
      </p:pic>
      <p:sp>
        <p:nvSpPr>
          <p:cNvPr id="20" name="Diagrama de flujo: conector 19">
            <a:extLst>
              <a:ext uri="{FF2B5EF4-FFF2-40B4-BE49-F238E27FC236}">
                <a16:creationId xmlns:a16="http://schemas.microsoft.com/office/drawing/2014/main" id="{D293ECDC-76A4-4AC0-A7AD-2451C214A31D}"/>
              </a:ext>
            </a:extLst>
          </p:cNvPr>
          <p:cNvSpPr/>
          <p:nvPr/>
        </p:nvSpPr>
        <p:spPr>
          <a:xfrm>
            <a:off x="-462897" y="3674835"/>
            <a:ext cx="3845532" cy="4143948"/>
          </a:xfrm>
          <a:prstGeom prst="flowChartConnector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E2DC52-D5EB-4C35-A974-2F034F158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0426"/>
            <a:ext cx="3645259" cy="1545273"/>
          </a:xfrm>
          <a:prstGeom prst="rect">
            <a:avLst/>
          </a:prstGeom>
        </p:spPr>
      </p:pic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0CBEED8D-F219-4EFA-9CA5-4043F9686375}"/>
              </a:ext>
            </a:extLst>
          </p:cNvPr>
          <p:cNvSpPr/>
          <p:nvPr/>
        </p:nvSpPr>
        <p:spPr>
          <a:xfrm>
            <a:off x="3321156" y="2487220"/>
            <a:ext cx="3297956" cy="318168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672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&#10;&#10;Descripción generada automáticamente">
            <a:extLst>
              <a:ext uri="{FF2B5EF4-FFF2-40B4-BE49-F238E27FC236}">
                <a16:creationId xmlns:a16="http://schemas.microsoft.com/office/drawing/2014/main" id="{2D6B706F-FD1E-4D7E-8CEC-322E1FB4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66" y="0"/>
            <a:ext cx="6387675" cy="6858000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605666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Avenir Next LT Pro" panose="020B0504020202020204" pitchFamily="34" charset="0"/>
              </a:rPr>
              <a:t>Sellos de guaya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84A5FC-B044-4715-A219-5487BA3F7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140"/>
            <a:ext cx="3020395" cy="1057726"/>
          </a:xfrm>
          <a:prstGeom prst="rect">
            <a:avLst/>
          </a:prstGeom>
        </p:spPr>
      </p:pic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5286D69-2319-44A1-A9CA-21C493CB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8" y="2933072"/>
            <a:ext cx="5253073" cy="33789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414652" y="1649549"/>
            <a:ext cx="5399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8A8A8A"/>
                </a:solidFill>
                <a:latin typeface="Avenir Next LT Pro" panose="020B0504020202020204" pitchFamily="34" charset="0"/>
              </a:rPr>
              <a:t>Este es un sello ideal para aplicar en todos los puntos de sellado incomodo. El cuerpo de metal cuenta con una cubierta de plástico para PC no inflamable y a prueba de golpes, protegiendo así el grabado de manipulación.</a:t>
            </a:r>
          </a:p>
        </p:txBody>
      </p:sp>
    </p:spTree>
    <p:extLst>
      <p:ext uri="{BB962C8B-B14F-4D97-AF65-F5344CB8AC3E}">
        <p14:creationId xmlns:p14="http://schemas.microsoft.com/office/powerpoint/2010/main" val="4121092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57330AE-47E0-4201-8807-B3F0B00A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862619" y="4632346"/>
            <a:ext cx="1757308" cy="3624264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605666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Avenir Next LT Pro" panose="020B0504020202020204" pitchFamily="34" charset="0"/>
              </a:rPr>
              <a:t>Sellos de guaya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46D7F50-F0A7-493A-91DA-95445364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03"/>
            <a:ext cx="4857750" cy="971550"/>
          </a:xfrm>
          <a:prstGeom prst="rect">
            <a:avLst/>
          </a:prstGeom>
        </p:spPr>
      </p:pic>
      <p:pic>
        <p:nvPicPr>
          <p:cNvPr id="11" name="Imagen 10" descr="Imagen que contiene silbato, interior, plástico, taza&#10;&#10;Descripción generada automáticamente">
            <a:extLst>
              <a:ext uri="{FF2B5EF4-FFF2-40B4-BE49-F238E27FC236}">
                <a16:creationId xmlns:a16="http://schemas.microsoft.com/office/drawing/2014/main" id="{D345FAB2-5291-48FE-86D9-51A170E82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07" y="1681733"/>
            <a:ext cx="4872789" cy="32485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B952157-EBDB-47D2-A826-276A2F9EB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521" y="1459443"/>
            <a:ext cx="5421479" cy="36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6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605666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Sellos de guaya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DE830CC-F624-4265-9211-106D87A384B0}"/>
              </a:ext>
            </a:extLst>
          </p:cNvPr>
          <p:cNvSpPr/>
          <p:nvPr/>
        </p:nvSpPr>
        <p:spPr>
          <a:xfrm>
            <a:off x="0" y="0"/>
            <a:ext cx="336884" cy="6978316"/>
          </a:xfrm>
          <a:prstGeom prst="rect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8520438-B18A-4C60-B21E-754BD23B9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251" y="2336707"/>
            <a:ext cx="4829671" cy="3323987"/>
          </a:xfrm>
          <a:prstGeom prst="rect">
            <a:avLst/>
          </a:prstGeom>
          <a:solidFill>
            <a:srgbClr val="004D9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Sello de cable Referencia TSS-CF2.0T, de 40, 50 y 80 </a:t>
            </a:r>
            <a:r>
              <a:rPr lang="es-ES" sz="2400" b="0" i="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cms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., de, alta resistencia de 2.0 cm de </a:t>
            </a:r>
            <a:r>
              <a:rPr lang="es-ES" sz="2400" b="0" i="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diametro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 para contenedores, cuerpo de aluminio, numeración consecutiva con código de barras.</a:t>
            </a:r>
          </a:p>
          <a:p>
            <a:pPr algn="l"/>
            <a:r>
              <a:rPr lang="es-ES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Caja x 100 unidades.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venir Next LT Pro" panose="020B05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Presentaciones: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B81CE0B-9360-40D9-A017-44033A5624E3}"/>
              </a:ext>
            </a:extLst>
          </p:cNvPr>
          <p:cNvSpPr/>
          <p:nvPr/>
        </p:nvSpPr>
        <p:spPr>
          <a:xfrm>
            <a:off x="7195222" y="5888882"/>
            <a:ext cx="1060635" cy="40011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venir Next LT Pro" panose="020B0504020202020204" pitchFamily="34" charset="0"/>
              </a:rPr>
              <a:t>Rojo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88479F-1E67-4149-A15D-AA0FF534A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28" r="19154"/>
                    </a14:imgEffect>
                  </a14:imgLayer>
                </a14:imgProps>
              </a:ext>
            </a:extLst>
          </a:blip>
          <a:srcRect r="78718"/>
          <a:stretch/>
        </p:blipFill>
        <p:spPr>
          <a:xfrm>
            <a:off x="7314614" y="800223"/>
            <a:ext cx="535158" cy="9144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B9E69C-4280-44DC-BD3D-6F272CB54B92}"/>
              </a:ext>
            </a:extLst>
          </p:cNvPr>
          <p:cNvSpPr/>
          <p:nvPr/>
        </p:nvSpPr>
        <p:spPr>
          <a:xfrm>
            <a:off x="8454683" y="5888882"/>
            <a:ext cx="1041009" cy="39937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1"/>
                </a:solidFill>
                <a:latin typeface="Avenir Next LT Pro" panose="020B0504020202020204" pitchFamily="34" charset="0"/>
              </a:rPr>
              <a:t>Verde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02ECE10-5119-45D4-8FBE-0CE0D39FD341}"/>
              </a:ext>
            </a:extLst>
          </p:cNvPr>
          <p:cNvSpPr/>
          <p:nvPr/>
        </p:nvSpPr>
        <p:spPr>
          <a:xfrm>
            <a:off x="9734843" y="5888882"/>
            <a:ext cx="900332" cy="39937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1"/>
                </a:solidFill>
                <a:latin typeface="Avenir Next LT Pro" panose="020B0504020202020204" pitchFamily="34" charset="0"/>
              </a:rPr>
              <a:t>Azul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983D50EB-5EA3-4D26-86B4-D3AD3F62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5" y="0"/>
            <a:ext cx="6283081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03947E2-0901-4754-8830-87D2987A11FD}"/>
              </a:ext>
            </a:extLst>
          </p:cNvPr>
          <p:cNvSpPr txBox="1"/>
          <p:nvPr/>
        </p:nvSpPr>
        <p:spPr>
          <a:xfrm>
            <a:off x="7849772" y="1069145"/>
            <a:ext cx="265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TSS-CF2.0T</a:t>
            </a:r>
          </a:p>
        </p:txBody>
      </p:sp>
    </p:spTree>
    <p:extLst>
      <p:ext uri="{BB962C8B-B14F-4D97-AF65-F5344CB8AC3E}">
        <p14:creationId xmlns:p14="http://schemas.microsoft.com/office/powerpoint/2010/main" val="81373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11466286" y="0"/>
            <a:ext cx="362857" cy="6858000"/>
          </a:xfrm>
          <a:prstGeom prst="rect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 rot="5815325">
            <a:off x="-1410028" y="6077248"/>
            <a:ext cx="2820054" cy="2588022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-1001872" y="218047"/>
            <a:ext cx="764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ETIQUETAS DE SEGURIDAD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5DC884-E585-4401-A75A-255119D8DC67}"/>
              </a:ext>
            </a:extLst>
          </p:cNvPr>
          <p:cNvSpPr txBox="1"/>
          <p:nvPr/>
        </p:nvSpPr>
        <p:spPr>
          <a:xfrm>
            <a:off x="6645247" y="797508"/>
            <a:ext cx="43115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Material: 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Poliéster – Cinta de seguridad 3m de resina.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Seguridad: 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Inviolable e intransferible, mientras la etiqueta este adherida al producto el mensaje no es visible pero ante cualquier intento leve de apertura se desprende el sustrato dejando impresa la evidencia.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Uso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: Contenedores, vehículos, otros.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Tamaño: 25x5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Cms</a:t>
            </a:r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Imagen 10" descr="Imagen que contiene Código QR&#10;&#10;Descripción generada automáticamente">
            <a:extLst>
              <a:ext uri="{FF2B5EF4-FFF2-40B4-BE49-F238E27FC236}">
                <a16:creationId xmlns:a16="http://schemas.microsoft.com/office/drawing/2014/main" id="{3DAF6D30-DD92-47E5-9608-D4D07D25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0" y="1332645"/>
            <a:ext cx="4932597" cy="41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0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5A9FD1-BD93-46BC-9F61-2203BA1C31BE}"/>
              </a:ext>
            </a:extLst>
          </p:cNvPr>
          <p:cNvSpPr txBox="1"/>
          <p:nvPr/>
        </p:nvSpPr>
        <p:spPr>
          <a:xfrm>
            <a:off x="471644" y="289918"/>
            <a:ext cx="460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4D90"/>
                </a:solidFill>
                <a:latin typeface="Avenir Next LT Pro" panose="020B0504020202020204" pitchFamily="34" charset="0"/>
              </a:rPr>
              <a:t>BOLSAS DE AIRE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892E36-3364-450B-87B8-22DE39AA68BD}"/>
              </a:ext>
            </a:extLst>
          </p:cNvPr>
          <p:cNvSpPr txBox="1"/>
          <p:nvPr/>
        </p:nvSpPr>
        <p:spPr>
          <a:xfrm>
            <a:off x="471644" y="1214085"/>
            <a:ext cx="5930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Nuestras bolsas de aire son la solución perfecta para estabilizar la carga en todo tipo de unidad de transporte, y evitar así los movimientos laterales y longitudinales</a:t>
            </a:r>
            <a:endParaRPr lang="es-ES" dirty="0">
              <a:solidFill>
                <a:srgbClr val="8A8A8A"/>
              </a:solidFill>
            </a:endParaRPr>
          </a:p>
        </p:txBody>
      </p:sp>
      <p:pic>
        <p:nvPicPr>
          <p:cNvPr id="12" name="Imagen 11" descr="Carta&#10;&#10;Descripción generada automáticamente">
            <a:extLst>
              <a:ext uri="{FF2B5EF4-FFF2-40B4-BE49-F238E27FC236}">
                <a16:creationId xmlns:a16="http://schemas.microsoft.com/office/drawing/2014/main" id="{6593808F-FD81-4FF6-A984-1CD3C18FE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67" y="0"/>
            <a:ext cx="4862733" cy="6858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6AAA14E-436B-4490-8EC8-01695E50C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98" y="3871912"/>
            <a:ext cx="5206929" cy="195450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F72E75F-564B-4D20-90D1-B7868BA3A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21" y="2986087"/>
            <a:ext cx="2867025" cy="88582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7A74E454-052F-4D79-88FE-7BA5CE5BC5A7}"/>
              </a:ext>
            </a:extLst>
          </p:cNvPr>
          <p:cNvSpPr/>
          <p:nvPr/>
        </p:nvSpPr>
        <p:spPr>
          <a:xfrm>
            <a:off x="3601329" y="2986087"/>
            <a:ext cx="2468698" cy="105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2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0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5A9FD1-BD93-46BC-9F61-2203BA1C31BE}"/>
              </a:ext>
            </a:extLst>
          </p:cNvPr>
          <p:cNvSpPr txBox="1"/>
          <p:nvPr/>
        </p:nvSpPr>
        <p:spPr>
          <a:xfrm>
            <a:off x="471643" y="289918"/>
            <a:ext cx="5802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4D90"/>
                </a:solidFill>
                <a:latin typeface="Avenir Next LT Pro" panose="020B0504020202020204" pitchFamily="34" charset="0"/>
              </a:rPr>
              <a:t>OTRAS REFERENCIAS DE BOLSAS DE AIRE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892E36-3364-450B-87B8-22DE39AA68BD}"/>
              </a:ext>
            </a:extLst>
          </p:cNvPr>
          <p:cNvSpPr txBox="1"/>
          <p:nvPr/>
        </p:nvSpPr>
        <p:spPr>
          <a:xfrm>
            <a:off x="471643" y="2656703"/>
            <a:ext cx="59300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D90"/>
                </a:solidFill>
                <a:latin typeface="Avenir Next LT Pro" panose="020B0504020202020204" pitchFamily="34" charset="0"/>
              </a:rPr>
              <a:t>Hecho por tres capas de una lámina polietileno PE de gran calidad, </a:t>
            </a:r>
            <a:r>
              <a:rPr lang="es-ES" dirty="0" err="1">
                <a:solidFill>
                  <a:srgbClr val="004D90"/>
                </a:solidFill>
                <a:latin typeface="Avenir Next LT Pro" panose="020B0504020202020204" pitchFamily="34" charset="0"/>
              </a:rPr>
              <a:t>coextruida</a:t>
            </a:r>
            <a:r>
              <a:rPr lang="es-ES" dirty="0">
                <a:solidFill>
                  <a:srgbClr val="004D90"/>
                </a:solidFill>
                <a:latin typeface="Avenir Next LT Pro" panose="020B0504020202020204" pitchFamily="34" charset="0"/>
              </a:rPr>
              <a:t>, que garantiza una óptima resistencia y sellado hermético.</a:t>
            </a:r>
          </a:p>
          <a:p>
            <a:pPr algn="just"/>
            <a:endParaRPr lang="es-ES" dirty="0">
              <a:solidFill>
                <a:srgbClr val="004D90"/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es-ES" dirty="0">
                <a:solidFill>
                  <a:srgbClr val="004D90"/>
                </a:solidFill>
                <a:latin typeface="Avenir Next LT Pro" panose="020B0504020202020204" pitchFamily="34" charset="0"/>
              </a:rPr>
              <a:t>Flex Plastic está provisto de una válvula patentada que permite un inflado muy rápido.</a:t>
            </a:r>
          </a:p>
          <a:p>
            <a:pPr algn="just"/>
            <a:endParaRPr lang="es-ES" dirty="0">
              <a:solidFill>
                <a:srgbClr val="8A8A8A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12C28E-2D77-45AB-9CC9-780FBEE24020}"/>
              </a:ext>
            </a:extLst>
          </p:cNvPr>
          <p:cNvSpPr/>
          <p:nvPr/>
        </p:nvSpPr>
        <p:spPr>
          <a:xfrm>
            <a:off x="7343335" y="1696243"/>
            <a:ext cx="4267200" cy="502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sostener, teléfono&#10;&#10;Descripción generada automáticamente">
            <a:extLst>
              <a:ext uri="{FF2B5EF4-FFF2-40B4-BE49-F238E27FC236}">
                <a16:creationId xmlns:a16="http://schemas.microsoft.com/office/drawing/2014/main" id="{F119CFCC-F646-4FC6-8C37-50FFF8C60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65" y="1613357"/>
            <a:ext cx="3688939" cy="491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6626C86-4346-4853-A35E-DC31FD542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335" y="951964"/>
            <a:ext cx="4267200" cy="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9EFDBAAD-7317-4BD1-AB63-C3FD40316E4E}"/>
              </a:ext>
            </a:extLst>
          </p:cNvPr>
          <p:cNvSpPr/>
          <p:nvPr/>
        </p:nvSpPr>
        <p:spPr>
          <a:xfrm>
            <a:off x="9184830" y="4146551"/>
            <a:ext cx="3193367" cy="3280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626C6C57-ECA4-43E3-A22B-BAD12DEA5171}"/>
              </a:ext>
            </a:extLst>
          </p:cNvPr>
          <p:cNvSpPr/>
          <p:nvPr/>
        </p:nvSpPr>
        <p:spPr>
          <a:xfrm>
            <a:off x="5655211" y="2592824"/>
            <a:ext cx="3044700" cy="300187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D070C4C4-AF9F-4C62-98A2-02B6BEBE70A3}"/>
              </a:ext>
            </a:extLst>
          </p:cNvPr>
          <p:cNvSpPr/>
          <p:nvPr/>
        </p:nvSpPr>
        <p:spPr>
          <a:xfrm>
            <a:off x="5486400" y="321257"/>
            <a:ext cx="2152357" cy="21101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B2EF12AC-78DE-4304-8FAE-0188CCDFBB81}"/>
              </a:ext>
            </a:extLst>
          </p:cNvPr>
          <p:cNvSpPr/>
          <p:nvPr/>
        </p:nvSpPr>
        <p:spPr>
          <a:xfrm>
            <a:off x="8587022" y="-914399"/>
            <a:ext cx="4388986" cy="47267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945A1E9D-E87A-4A0E-93A0-272F3174A67F}"/>
              </a:ext>
            </a:extLst>
          </p:cNvPr>
          <p:cNvSpPr/>
          <p:nvPr/>
        </p:nvSpPr>
        <p:spPr>
          <a:xfrm>
            <a:off x="9008985" y="-139531"/>
            <a:ext cx="3545059" cy="35685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D1B5D4AC-3D3D-4380-B3C6-7A926E61A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3" y="2768198"/>
            <a:ext cx="46243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spc="50" dirty="0">
                <a:ln w="0"/>
                <a:latin typeface="Avenir Next LT Pro" panose="020B0504020202020204" pitchFamily="34" charset="0"/>
              </a:rPr>
              <a:t>NUESTROS PROVEEDORES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D9F8AE2-B808-4221-9D79-5BEA4234F9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71" y="736980"/>
            <a:ext cx="2730500" cy="1922462"/>
          </a:xfrm>
          <a:prstGeom prst="rect">
            <a:avLst/>
          </a:prstGeom>
        </p:spPr>
      </p:pic>
      <p:pic>
        <p:nvPicPr>
          <p:cNvPr id="42" name="Marcador de contenido 7">
            <a:extLst>
              <a:ext uri="{FF2B5EF4-FFF2-40B4-BE49-F238E27FC236}">
                <a16:creationId xmlns:a16="http://schemas.microsoft.com/office/drawing/2014/main" id="{0A82BB2F-104A-4AAA-BE31-F43B069F1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151" y="3198952"/>
            <a:ext cx="1749402" cy="1789619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89C1622E-F150-44BE-89D8-C49B835493E1}"/>
              </a:ext>
            </a:extLst>
          </p:cNvPr>
          <p:cNvSpPr/>
          <p:nvPr/>
        </p:nvSpPr>
        <p:spPr>
          <a:xfrm>
            <a:off x="5687877" y="529118"/>
            <a:ext cx="1749402" cy="16944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63F1C6D9-5449-4948-8ADA-34A762066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706" l="9091" r="95455">
                        <a14:foregroundMark x1="65909" y1="30882" x2="65909" y2="30882"/>
                        <a14:foregroundMark x1="95455" y1="21078" x2="95455" y2="21078"/>
                        <a14:foregroundMark x1="93182" y1="53922" x2="93182" y2="53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2789" y="4440728"/>
            <a:ext cx="838317" cy="1943371"/>
          </a:xfrm>
          <a:prstGeom prst="rect">
            <a:avLst/>
          </a:prstGeom>
        </p:spPr>
      </p:pic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9F7579BF-EC35-4D64-8B06-1F61A8BC2AD2}"/>
              </a:ext>
            </a:extLst>
          </p:cNvPr>
          <p:cNvSpPr/>
          <p:nvPr/>
        </p:nvSpPr>
        <p:spPr>
          <a:xfrm>
            <a:off x="9384739" y="4440728"/>
            <a:ext cx="2807261" cy="28373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amarillo, señal&#10;&#10;Descripción generada con confianza muy alta">
            <a:extLst>
              <a:ext uri="{FF2B5EF4-FFF2-40B4-BE49-F238E27FC236}">
                <a16:creationId xmlns:a16="http://schemas.microsoft.com/office/drawing/2014/main" id="{4F4FD397-4567-4567-8DEA-44C9409A7B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938" y="827693"/>
            <a:ext cx="1097280" cy="10972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86A0101-48DC-4D62-A729-ACCDC838C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3844" y="5084879"/>
            <a:ext cx="2208230" cy="1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91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30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5A9FD1-BD93-46BC-9F61-2203BA1C31BE}"/>
              </a:ext>
            </a:extLst>
          </p:cNvPr>
          <p:cNvSpPr txBox="1"/>
          <p:nvPr/>
        </p:nvSpPr>
        <p:spPr>
          <a:xfrm>
            <a:off x="534571" y="357760"/>
            <a:ext cx="6893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4D90"/>
                </a:solidFill>
                <a:latin typeface="Avenir Next LT Pro" panose="020B0504020202020204" pitchFamily="34" charset="0"/>
              </a:rPr>
              <a:t>OTRAS REFERENCIAS DE BOLSAS DE AIRE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5C6686-C3CE-43C4-8034-BFF8F05CD07F}"/>
              </a:ext>
            </a:extLst>
          </p:cNvPr>
          <p:cNvSpPr/>
          <p:nvPr/>
        </p:nvSpPr>
        <p:spPr>
          <a:xfrm>
            <a:off x="7101622" y="2052514"/>
            <a:ext cx="4267200" cy="3855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Imagen 15" descr="Texto, Carta&#10;&#10;Descripción generada automáticamente">
            <a:extLst>
              <a:ext uri="{FF2B5EF4-FFF2-40B4-BE49-F238E27FC236}">
                <a16:creationId xmlns:a16="http://schemas.microsoft.com/office/drawing/2014/main" id="{B99DD240-CE6F-4680-834B-0A58BEBA8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39" y="2203161"/>
            <a:ext cx="3612365" cy="35539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38E433-F70F-4C6F-B9A3-5F5D42B21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" b="11205"/>
          <a:stretch/>
        </p:blipFill>
        <p:spPr>
          <a:xfrm>
            <a:off x="7101622" y="1214314"/>
            <a:ext cx="4267200" cy="838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78E81F-7929-4EE8-97A8-6A29A5BB69A4}"/>
              </a:ext>
            </a:extLst>
          </p:cNvPr>
          <p:cNvSpPr txBox="1"/>
          <p:nvPr/>
        </p:nvSpPr>
        <p:spPr>
          <a:xfrm>
            <a:off x="675248" y="2203161"/>
            <a:ext cx="5824025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800" dirty="0" err="1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Re-use</a:t>
            </a:r>
            <a:r>
              <a:rPr lang="es-ES" sz="1800" dirty="0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está formado por dos capas de papel especial, las cuales aseguran la máxima resistencia y un peso reducido del airbag. En el interior está compuesto por tres capas de lámina PE de gran calidad, </a:t>
            </a:r>
            <a:r>
              <a:rPr lang="es-ES" sz="1800" dirty="0" err="1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coextruida</a:t>
            </a:r>
            <a:r>
              <a:rPr lang="es-ES" sz="1800" dirty="0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que garantiza un sellado hermético total.</a:t>
            </a:r>
            <a:endParaRPr lang="es-CO" sz="1800" dirty="0">
              <a:solidFill>
                <a:srgbClr val="004D90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CO" dirty="0">
              <a:solidFill>
                <a:srgbClr val="004D90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CO" sz="1800" dirty="0">
              <a:solidFill>
                <a:srgbClr val="004D90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CO" sz="1800" dirty="0" err="1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Re-use</a:t>
            </a:r>
            <a:r>
              <a:rPr lang="es-CO" sz="1800" dirty="0">
                <a:solidFill>
                  <a:srgbClr val="004D9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está provisto de una válvula patentada que permite un inflado y desinflado muy rápidos. La válvula puede abrirse y cerrarse muchas veces, por lo que el airbag es reutilizable.</a:t>
            </a:r>
            <a:endParaRPr lang="es-ES" sz="1800" dirty="0">
              <a:solidFill>
                <a:srgbClr val="004D90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717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0" y="0"/>
            <a:ext cx="362857" cy="6858000"/>
          </a:xfrm>
          <a:prstGeom prst="rect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362857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16E74EE4-8EF8-449F-8CC8-1573847B9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411191"/>
              </p:ext>
            </p:extLst>
          </p:nvPr>
        </p:nvGraphicFramePr>
        <p:xfrm>
          <a:off x="-189415" y="217119"/>
          <a:ext cx="5231400" cy="288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A18C5A17-12EE-4767-8318-458E9F389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857779"/>
              </p:ext>
            </p:extLst>
          </p:nvPr>
        </p:nvGraphicFramePr>
        <p:xfrm>
          <a:off x="-117330" y="2781148"/>
          <a:ext cx="4854221" cy="359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03085D35-5456-40F6-A357-D6E0C0E28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438469"/>
              </p:ext>
            </p:extLst>
          </p:nvPr>
        </p:nvGraphicFramePr>
        <p:xfrm>
          <a:off x="3890884" y="-150354"/>
          <a:ext cx="4591812" cy="444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3" name="Diagrama 32">
            <a:extLst>
              <a:ext uri="{FF2B5EF4-FFF2-40B4-BE49-F238E27FC236}">
                <a16:creationId xmlns:a16="http://schemas.microsoft.com/office/drawing/2014/main" id="{16EBAF71-34FC-4044-9FAA-C407CAA0E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390484"/>
              </p:ext>
            </p:extLst>
          </p:nvPr>
        </p:nvGraphicFramePr>
        <p:xfrm>
          <a:off x="3203070" y="2622461"/>
          <a:ext cx="4507288" cy="390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>
            <a:off x="11021601" y="2134988"/>
            <a:ext cx="2820054" cy="2588022"/>
          </a:xfrm>
          <a:prstGeom prst="flowChartConnector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6588692" y="2828835"/>
            <a:ext cx="429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OTROS PRODUCTOS</a:t>
            </a:r>
          </a:p>
        </p:txBody>
      </p:sp>
    </p:spTree>
    <p:extLst>
      <p:ext uri="{BB962C8B-B14F-4D97-AF65-F5344CB8AC3E}">
        <p14:creationId xmlns:p14="http://schemas.microsoft.com/office/powerpoint/2010/main" val="276823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esa de madera&#10;&#10;Descripción generada automáticamente con confianza baja">
            <a:extLst>
              <a:ext uri="{FF2B5EF4-FFF2-40B4-BE49-F238E27FC236}">
                <a16:creationId xmlns:a16="http://schemas.microsoft.com/office/drawing/2014/main" id="{531F73BE-B3D5-4C35-B80D-3D8A4B58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41626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11466286" y="0"/>
            <a:ext cx="362857" cy="6858000"/>
          </a:xfrm>
          <a:prstGeom prst="rect">
            <a:avLst/>
          </a:prstGeom>
          <a:solidFill>
            <a:srgbClr val="E44A3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 rot="5815325">
            <a:off x="-1410028" y="6077248"/>
            <a:ext cx="2820054" cy="2588022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362857" y="218046"/>
            <a:ext cx="764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ESQUINEROS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5DC884-E585-4401-A75A-255119D8DC67}"/>
              </a:ext>
            </a:extLst>
          </p:cNvPr>
          <p:cNvSpPr txBox="1"/>
          <p:nvPr/>
        </p:nvSpPr>
        <p:spPr>
          <a:xfrm>
            <a:off x="6973348" y="708477"/>
            <a:ext cx="43115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Se utiliza como refuerzo</a:t>
            </a:r>
          </a:p>
          <a:p>
            <a:pPr marL="266700" algn="just"/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para mejorar la resistencia de la unidad de carga contra vibraciones y tensiones.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Es hecho a base de cartón, lo cual lo hace grueso y resistente.</a:t>
            </a:r>
          </a:p>
          <a:p>
            <a:pPr algn="just"/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Mejora la resistencia del</a:t>
            </a:r>
          </a:p>
          <a:p>
            <a:pPr algn="just"/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embalaje y evita el malgasto en carga dañada a causa de malformaciones o caídas.</a:t>
            </a:r>
          </a:p>
        </p:txBody>
      </p:sp>
    </p:spTree>
    <p:extLst>
      <p:ext uri="{BB962C8B-B14F-4D97-AF65-F5344CB8AC3E}">
        <p14:creationId xmlns:p14="http://schemas.microsoft.com/office/powerpoint/2010/main" val="423390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11466286" y="0"/>
            <a:ext cx="362857" cy="6858000"/>
          </a:xfrm>
          <a:prstGeom prst="rect">
            <a:avLst/>
          </a:prstGeom>
          <a:solidFill>
            <a:srgbClr val="E44A3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 rot="5815325">
            <a:off x="-1410028" y="6077248"/>
            <a:ext cx="2820054" cy="2588022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914014" y="218047"/>
            <a:ext cx="764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FILTROS DE ETILENO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5DC884-E585-4401-A75A-255119D8DC67}"/>
              </a:ext>
            </a:extLst>
          </p:cNvPr>
          <p:cNvSpPr txBox="1"/>
          <p:nvPr/>
        </p:nvSpPr>
        <p:spPr>
          <a:xfrm>
            <a:off x="6367191" y="1905505"/>
            <a:ext cx="5004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Ideal para proteger las frutas y verduras de su maduración prematura durante la cadena de</a:t>
            </a:r>
          </a:p>
          <a:p>
            <a:pPr algn="just"/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suministro.</a:t>
            </a:r>
          </a:p>
          <a:p>
            <a:pPr algn="just"/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Se aplica en la circulación de los equipos de frio en transporte para crear una atmosfera ideal.</a:t>
            </a:r>
          </a:p>
        </p:txBody>
      </p:sp>
      <p:pic>
        <p:nvPicPr>
          <p:cNvPr id="6" name="Imagen 5" descr="Imagen que contiene interior, verde, tabla, par&#10;&#10;Descripción generada automáticamente">
            <a:extLst>
              <a:ext uri="{FF2B5EF4-FFF2-40B4-BE49-F238E27FC236}">
                <a16:creationId xmlns:a16="http://schemas.microsoft.com/office/drawing/2014/main" id="{19EA43F4-2054-4A98-AA26-910080E47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6" y="1400628"/>
            <a:ext cx="6085115" cy="40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11466286" y="0"/>
            <a:ext cx="362857" cy="6858000"/>
          </a:xfrm>
          <a:prstGeom prst="rect">
            <a:avLst/>
          </a:prstGeom>
          <a:solidFill>
            <a:srgbClr val="E44A3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 rot="5815325">
            <a:off x="-1410028" y="6077248"/>
            <a:ext cx="2820054" cy="2588022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191631" y="313124"/>
            <a:ext cx="7647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REJILLAS PARA </a:t>
            </a:r>
          </a:p>
          <a:p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CONTENEDORES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5DC884-E585-4401-A75A-255119D8DC67}"/>
              </a:ext>
            </a:extLst>
          </p:cNvPr>
          <p:cNvSpPr txBox="1"/>
          <p:nvPr/>
        </p:nvSpPr>
        <p:spPr>
          <a:xfrm>
            <a:off x="610912" y="1905506"/>
            <a:ext cx="5102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Son ideales para evitar el paso de insectos hacia el interior del contenedor.</a:t>
            </a:r>
          </a:p>
          <a:p>
            <a:pPr algn="just"/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Se instalan en la ventilación de los contenedores y filtran el aire, permitiendo que disminuya la condensación en el contenedor.</a:t>
            </a:r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15C1601-46A7-4A18-A7BA-8A84EA8E2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r="17549"/>
          <a:stretch/>
        </p:blipFill>
        <p:spPr>
          <a:xfrm>
            <a:off x="6133003" y="0"/>
            <a:ext cx="5362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11466286" y="0"/>
            <a:ext cx="362857" cy="6858000"/>
          </a:xfrm>
          <a:prstGeom prst="rect">
            <a:avLst/>
          </a:prstGeom>
          <a:solidFill>
            <a:srgbClr val="E44A3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6896546" y="468683"/>
            <a:ext cx="764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TERMOREGISTROS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5DC884-E585-4401-A75A-255119D8DC67}"/>
              </a:ext>
            </a:extLst>
          </p:cNvPr>
          <p:cNvSpPr txBox="1"/>
          <p:nvPr/>
        </p:nvSpPr>
        <p:spPr>
          <a:xfrm>
            <a:off x="7280393" y="1443019"/>
            <a:ext cx="38230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200" b="0" i="0" u="none" strike="noStrike" dirty="0">
                <a:solidFill>
                  <a:srgbClr val="FFFFFF"/>
                </a:solidFill>
                <a:effectLst/>
                <a:latin typeface="Avenir Next LT Pro" panose="020B0604020202020204" pitchFamily="34" charset="0"/>
              </a:rPr>
              <a:t>Permite monitorear la temperatura dentro del contenedor durante su transporte.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200" b="0" i="0" u="none" strike="noStrike" dirty="0">
              <a:solidFill>
                <a:srgbClr val="FFFFFF"/>
              </a:solidFill>
              <a:effectLst/>
              <a:latin typeface="Avenir Next LT Pro" panose="020B0604020202020204" pitchFamily="34" charset="0"/>
            </a:endParaRPr>
          </a:p>
          <a:p>
            <a:pPr marL="342900" indent="-34290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200" b="0" i="0" u="none" strike="noStrike" dirty="0">
                <a:solidFill>
                  <a:srgbClr val="FFFFFF"/>
                </a:solidFill>
                <a:effectLst/>
                <a:latin typeface="Avenir Next LT Pro" panose="020B0604020202020204" pitchFamily="34" charset="0"/>
              </a:rPr>
              <a:t>Su puerto USB permite adquirir todos los datos, analizando las posibles variables climáticas durante el transporte de la carga.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Imagen 5" descr="Texto, Carta&#10;&#10;Descripción generada automáticamente">
            <a:extLst>
              <a:ext uri="{FF2B5EF4-FFF2-40B4-BE49-F238E27FC236}">
                <a16:creationId xmlns:a16="http://schemas.microsoft.com/office/drawing/2014/main" id="{77D0797C-7DA7-4CD3-B816-2BDA86F36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t="15668" r="8324" b="16826"/>
          <a:stretch/>
        </p:blipFill>
        <p:spPr>
          <a:xfrm>
            <a:off x="0" y="1"/>
            <a:ext cx="6896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B6678-8966-48DF-90CF-0EA4D4926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4874" y="1308295"/>
            <a:ext cx="3244333" cy="47345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Absorbente de humedad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SeaCont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 2000gm Hook DIN con gancho incorporado para colgar. Inocuo al medio ambiente, libre de la sustancia DMF (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Dimethyl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Fumarate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).</a:t>
            </a:r>
          </a:p>
          <a:p>
            <a:r>
              <a:rPr lang="es-ES" sz="2000" dirty="0">
                <a:solidFill>
                  <a:srgbClr val="8A8A8A"/>
                </a:solidFill>
                <a:latin typeface="Avenir Next LT Pro" panose="020B0504020202020204" pitchFamily="34" charset="0"/>
              </a:rPr>
              <a:t>Capacidad de absorción: 80% de su propio peso</a:t>
            </a:r>
            <a:endParaRPr lang="es-ES" sz="2000" b="0" i="0" dirty="0">
              <a:solidFill>
                <a:srgbClr val="8A8A8A"/>
              </a:solidFill>
              <a:effectLst/>
              <a:latin typeface="Avenir Next LT Pro" panose="020B0504020202020204" pitchFamily="34" charset="0"/>
            </a:endParaRPr>
          </a:p>
          <a:p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Caja x 8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Und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, </a:t>
            </a:r>
            <a:endParaRPr lang="en-US" sz="1800" i="1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17" name="Marcador de contenido 16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B06E395E-7815-4F80-939F-414BEA734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0435" l="6087" r="92174">
                        <a14:foregroundMark x1="31304" y1="17391" x2="31304" y2="17391"/>
                        <a14:foregroundMark x1="38261" y1="15652" x2="38261" y2="15652"/>
                        <a14:foregroundMark x1="41739" y1="13043" x2="41739" y2="13043"/>
                        <a14:foregroundMark x1="47826" y1="7826" x2="47826" y2="7826"/>
                        <a14:foregroundMark x1="47826" y1="7826" x2="47826" y2="7826"/>
                        <a14:foregroundMark x1="48696" y1="5217" x2="48696" y2="5217"/>
                        <a14:foregroundMark x1="48696" y1="5217" x2="48696" y2="5217"/>
                        <a14:foregroundMark x1="51304" y1="5217" x2="51304" y2="5217"/>
                        <a14:foregroundMark x1="51304" y1="5217" x2="51304" y2="5217"/>
                        <a14:foregroundMark x1="60000" y1="11304" x2="60000" y2="11304"/>
                        <a14:foregroundMark x1="60000" y1="11304" x2="60000" y2="11304"/>
                        <a14:foregroundMark x1="66957" y1="18261" x2="66957" y2="18261"/>
                        <a14:foregroundMark x1="66957" y1="18261" x2="66957" y2="18261"/>
                        <a14:foregroundMark x1="74783" y1="22609" x2="74783" y2="22609"/>
                        <a14:foregroundMark x1="74783" y1="22609" x2="74783" y2="22609"/>
                        <a14:foregroundMark x1="82609" y1="31304" x2="82609" y2="31304"/>
                        <a14:foregroundMark x1="82609" y1="31304" x2="82609" y2="31304"/>
                        <a14:foregroundMark x1="90435" y1="35652" x2="90435" y2="35652"/>
                        <a14:foregroundMark x1="90435" y1="35652" x2="90435" y2="35652"/>
                        <a14:foregroundMark x1="93043" y1="43478" x2="93043" y2="43478"/>
                        <a14:foregroundMark x1="93043" y1="43478" x2="93043" y2="43478"/>
                        <a14:foregroundMark x1="89565" y1="50435" x2="89565" y2="50435"/>
                        <a14:foregroundMark x1="89565" y1="50435" x2="89565" y2="50435"/>
                        <a14:foregroundMark x1="88696" y1="56522" x2="88696" y2="56522"/>
                        <a14:foregroundMark x1="88696" y1="56522" x2="88696" y2="56522"/>
                        <a14:foregroundMark x1="86087" y1="68696" x2="86087" y2="68696"/>
                        <a14:foregroundMark x1="86087" y1="68696" x2="86087" y2="68696"/>
                        <a14:foregroundMark x1="80870" y1="80870" x2="80870" y2="80870"/>
                        <a14:foregroundMark x1="80870" y1="80870" x2="80870" y2="80870"/>
                        <a14:foregroundMark x1="78261" y1="85217" x2="78261" y2="85217"/>
                        <a14:foregroundMark x1="78261" y1="85217" x2="78261" y2="85217"/>
                        <a14:foregroundMark x1="76522" y1="88696" x2="76522" y2="88696"/>
                        <a14:foregroundMark x1="76522" y1="90435" x2="76522" y2="90435"/>
                        <a14:foregroundMark x1="76522" y1="90435" x2="76522" y2="90435"/>
                        <a14:foregroundMark x1="61739" y1="88696" x2="61739" y2="88696"/>
                        <a14:foregroundMark x1="61739" y1="88696" x2="61739" y2="88696"/>
                        <a14:foregroundMark x1="66957" y1="88696" x2="66957" y2="88696"/>
                        <a14:foregroundMark x1="66957" y1="88696" x2="66957" y2="88696"/>
                        <a14:foregroundMark x1="53913" y1="88696" x2="53913" y2="88696"/>
                        <a14:foregroundMark x1="53913" y1="88696" x2="53913" y2="88696"/>
                        <a14:foregroundMark x1="54783" y1="89565" x2="54783" y2="89565"/>
                        <a14:foregroundMark x1="32174" y1="90435" x2="32174" y2="90435"/>
                        <a14:foregroundMark x1="32174" y1="90435" x2="32174" y2="90435"/>
                        <a14:foregroundMark x1="46087" y1="90435" x2="46087" y2="90435"/>
                        <a14:foregroundMark x1="46087" y1="90435" x2="46087" y2="90435"/>
                        <a14:foregroundMark x1="27826" y1="87826" x2="27826" y2="87826"/>
                        <a14:foregroundMark x1="26957" y1="88696" x2="26957" y2="88696"/>
                        <a14:foregroundMark x1="25217" y1="88696" x2="25217" y2="88696"/>
                        <a14:foregroundMark x1="25217" y1="88696" x2="25217" y2="88696"/>
                        <a14:foregroundMark x1="22609" y1="84348" x2="22609" y2="84348"/>
                        <a14:foregroundMark x1="22609" y1="84348" x2="22609" y2="84348"/>
                        <a14:foregroundMark x1="22609" y1="88696" x2="22609" y2="88696"/>
                        <a14:foregroundMark x1="22609" y1="88696" x2="22609" y2="88696"/>
                        <a14:foregroundMark x1="22609" y1="89565" x2="22609" y2="89565"/>
                        <a14:foregroundMark x1="22609" y1="91304" x2="22609" y2="91304"/>
                        <a14:foregroundMark x1="20870" y1="91304" x2="20870" y2="91304"/>
                        <a14:foregroundMark x1="20870" y1="91304" x2="20870" y2="91304"/>
                        <a14:foregroundMark x1="20870" y1="82609" x2="20870" y2="82609"/>
                        <a14:foregroundMark x1="20870" y1="81739" x2="20870" y2="81739"/>
                        <a14:foregroundMark x1="17391" y1="79130" x2="17391" y2="79130"/>
                        <a14:foregroundMark x1="17391" y1="76522" x2="17391" y2="76522"/>
                        <a14:foregroundMark x1="17391" y1="73043" x2="17391" y2="73043"/>
                        <a14:foregroundMark x1="17391" y1="73043" x2="17391" y2="73043"/>
                        <a14:foregroundMark x1="17391" y1="73043" x2="17391" y2="73043"/>
                        <a14:foregroundMark x1="16522" y1="68696" x2="16522" y2="68696"/>
                        <a14:foregroundMark x1="15652" y1="62609" x2="15652" y2="62609"/>
                        <a14:foregroundMark x1="14783" y1="62609" x2="14783" y2="62609"/>
                        <a14:foregroundMark x1="13043" y1="59130" x2="13043" y2="59130"/>
                        <a14:foregroundMark x1="13043" y1="56522" x2="13043" y2="56522"/>
                        <a14:foregroundMark x1="11304" y1="53043" x2="11304" y2="50435"/>
                        <a14:foregroundMark x1="11304" y1="48696" x2="11304" y2="48696"/>
                        <a14:foregroundMark x1="7826" y1="45217" x2="7826" y2="41739"/>
                        <a14:foregroundMark x1="7826" y1="41739" x2="7826" y2="41739"/>
                        <a14:foregroundMark x1="6087" y1="37391" x2="6087" y2="37391"/>
                        <a14:foregroundMark x1="39130" y1="36522" x2="39130" y2="36522"/>
                        <a14:foregroundMark x1="44348" y1="33913" x2="44348" y2="33913"/>
                        <a14:foregroundMark x1="41739" y1="32174" x2="41739" y2="32174"/>
                        <a14:foregroundMark x1="41739" y1="32174" x2="41739" y2="32174"/>
                        <a14:foregroundMark x1="34783" y1="33043" x2="34783" y2="33043"/>
                        <a14:foregroundMark x1="34783" y1="33043" x2="34783" y2="33043"/>
                        <a14:foregroundMark x1="48696" y1="39130" x2="48696" y2="39130"/>
                        <a14:foregroundMark x1="48696" y1="39130" x2="48696" y2="39130"/>
                        <a14:foregroundMark x1="54783" y1="40000" x2="54783" y2="40000"/>
                        <a14:foregroundMark x1="54783" y1="40000" x2="54783" y2="40000"/>
                        <a14:foregroundMark x1="70435" y1="37391" x2="70435" y2="37391"/>
                        <a14:foregroundMark x1="70435" y1="37391" x2="70435" y2="37391"/>
                        <a14:foregroundMark x1="75652" y1="40000" x2="75652" y2="40000"/>
                        <a14:foregroundMark x1="75652" y1="40000" x2="75652" y2="40000"/>
                        <a14:foregroundMark x1="36522" y1="46087" x2="36522" y2="46087"/>
                        <a14:foregroundMark x1="36522" y1="46087" x2="36522" y2="46087"/>
                        <a14:foregroundMark x1="26087" y1="56522" x2="26087" y2="56522"/>
                        <a14:foregroundMark x1="26087" y1="56522" x2="26087" y2="56522"/>
                        <a14:foregroundMark x1="30435" y1="63478" x2="30435" y2="63478"/>
                        <a14:foregroundMark x1="30435" y1="62609" x2="30435" y2="6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0" y="168724"/>
            <a:ext cx="1571392" cy="1571392"/>
          </a:xfrm>
        </p:spPr>
      </p:pic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DA3E78F-11A3-47E6-8E18-A8F94EC0A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285" y="478311"/>
            <a:ext cx="838317" cy="19433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1AD5B30-3EDF-4A6F-94B7-84EB7A461668}"/>
              </a:ext>
            </a:extLst>
          </p:cNvPr>
          <p:cNvSpPr txBox="1"/>
          <p:nvPr/>
        </p:nvSpPr>
        <p:spPr>
          <a:xfrm>
            <a:off x="6197006" y="465378"/>
            <a:ext cx="4870553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>
                <a:latin typeface="Avenir Next LT Pro" panose="020B0504020202020204" pitchFamily="34" charset="0"/>
              </a:rPr>
              <a:t>Seacont</a:t>
            </a:r>
            <a:r>
              <a:rPr lang="es-ES" sz="4400" b="1" dirty="0">
                <a:latin typeface="Avenir Next LT Pro" panose="020B0504020202020204" pitchFamily="34" charset="0"/>
              </a:rPr>
              <a:t> 2000 Gr</a:t>
            </a: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27824C33-B526-4B8E-A066-69EC9D63D52B}"/>
              </a:ext>
            </a:extLst>
          </p:cNvPr>
          <p:cNvSpPr/>
          <p:nvPr/>
        </p:nvSpPr>
        <p:spPr>
          <a:xfrm>
            <a:off x="5399314" y="5602514"/>
            <a:ext cx="1083781" cy="1088572"/>
          </a:xfrm>
          <a:prstGeom prst="flowChartConnector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paraguas&#10;&#10;Descripción generada automáticamente">
            <a:extLst>
              <a:ext uri="{FF2B5EF4-FFF2-40B4-BE49-F238E27FC236}">
                <a16:creationId xmlns:a16="http://schemas.microsoft.com/office/drawing/2014/main" id="{5C97301B-68E2-492F-A218-022DD0C3D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88" b="94388" l="9987" r="89987">
                        <a14:foregroundMark x1="52678" y1="7388" x2="52678" y2="7388"/>
                        <a14:foregroundMark x1="51279" y1="7388" x2="51279" y2="7388"/>
                        <a14:foregroundMark x1="51279" y1="7388" x2="52544" y2="9931"/>
                        <a14:foregroundMark x1="52544" y1="9931" x2="52544" y2="9931"/>
                        <a14:foregroundMark x1="49017" y1="91845" x2="49017" y2="91845"/>
                        <a14:foregroundMark x1="49717" y1="92895" x2="49717" y2="92895"/>
                        <a14:foregroundMark x1="49717" y1="92895" x2="49717" y2="92895"/>
                        <a14:foregroundMark x1="49717" y1="92895" x2="49717" y2="92895"/>
                        <a14:foregroundMark x1="49717" y1="92895" x2="49717" y2="92895"/>
                        <a14:foregroundMark x1="49852" y1="91643" x2="49852" y2="91643"/>
                        <a14:foregroundMark x1="49852" y1="91441" x2="49852" y2="91441"/>
                        <a14:foregroundMark x1="51682" y1="91199" x2="51682" y2="91199"/>
                        <a14:foregroundMark x1="52544" y1="92693" x2="52544" y2="92693"/>
                        <a14:foregroundMark x1="49717" y1="94388" x2="49717" y2="94388"/>
                        <a14:foregroundMark x1="49717" y1="94388" x2="49717" y2="94388"/>
                        <a14:foregroundMark x1="47887" y1="93137" x2="47887" y2="93137"/>
                        <a14:foregroundMark x1="47752" y1="92895" x2="47752" y2="9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73" y="3368149"/>
            <a:ext cx="5140705" cy="342713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FFF212F-3D96-4582-A67F-DE63C6B83D13}"/>
              </a:ext>
            </a:extLst>
          </p:cNvPr>
          <p:cNvSpPr/>
          <p:nvPr/>
        </p:nvSpPr>
        <p:spPr>
          <a:xfrm>
            <a:off x="8919976" y="1308294"/>
            <a:ext cx="2533338" cy="47345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8A8A8A"/>
                </a:solidFill>
                <a:latin typeface="Avenir Next LT Pro" panose="020B0504020202020204" pitchFamily="34" charset="0"/>
              </a:rPr>
              <a:t>Rápida absorción de humedad evitando así condensación de la carga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8A8A8A"/>
                </a:solidFill>
                <a:latin typeface="Avenir Next LT Pro" panose="020B0504020202020204" pitchFamily="34" charset="0"/>
              </a:rPr>
              <a:t>Acción prolongada hasta viajes de 60 dias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8A8A8A"/>
                </a:solidFill>
                <a:latin typeface="Avenir Next LT Pro" panose="020B0504020202020204" pitchFamily="34" charset="0"/>
              </a:rPr>
              <a:t>Instalación y desmontaje rápido y sencillo</a:t>
            </a:r>
            <a:r>
              <a:rPr lang="es-ES" sz="2000" dirty="0">
                <a:latin typeface="Avenir Next LT Pro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90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B6678-8966-48DF-90CF-0EA4D4926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6270" y="2097577"/>
            <a:ext cx="2772647" cy="3945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Absorbente de humedad GK Gel 750 gr con gancho incorporado para colgar.</a:t>
            </a:r>
          </a:p>
          <a:p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Capacidad de absorción: 360% de su propio peso.</a:t>
            </a:r>
          </a:p>
          <a:p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Caja x </a:t>
            </a:r>
            <a:r>
              <a:rPr lang="es-ES" sz="2000" dirty="0">
                <a:solidFill>
                  <a:srgbClr val="8A8A8A"/>
                </a:solidFill>
                <a:latin typeface="Avenir Next LT Pro" panose="020B0504020202020204" pitchFamily="34" charset="0"/>
              </a:rPr>
              <a:t>12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Und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 </a:t>
            </a:r>
            <a:endParaRPr lang="en-US" sz="1800" i="1" dirty="0">
              <a:solidFill>
                <a:srgbClr val="8A8A8A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17" name="Marcador de contenido 16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B06E395E-7815-4F80-939F-414BEA734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0435" l="6087" r="92174">
                        <a14:foregroundMark x1="31304" y1="17391" x2="31304" y2="17391"/>
                        <a14:foregroundMark x1="38261" y1="15652" x2="38261" y2="15652"/>
                        <a14:foregroundMark x1="41739" y1="13043" x2="41739" y2="13043"/>
                        <a14:foregroundMark x1="47826" y1="7826" x2="47826" y2="7826"/>
                        <a14:foregroundMark x1="47826" y1="7826" x2="47826" y2="7826"/>
                        <a14:foregroundMark x1="48696" y1="5217" x2="48696" y2="5217"/>
                        <a14:foregroundMark x1="48696" y1="5217" x2="48696" y2="5217"/>
                        <a14:foregroundMark x1="51304" y1="5217" x2="51304" y2="5217"/>
                        <a14:foregroundMark x1="51304" y1="5217" x2="51304" y2="5217"/>
                        <a14:foregroundMark x1="60000" y1="11304" x2="60000" y2="11304"/>
                        <a14:foregroundMark x1="60000" y1="11304" x2="60000" y2="11304"/>
                        <a14:foregroundMark x1="66957" y1="18261" x2="66957" y2="18261"/>
                        <a14:foregroundMark x1="66957" y1="18261" x2="66957" y2="18261"/>
                        <a14:foregroundMark x1="74783" y1="22609" x2="74783" y2="22609"/>
                        <a14:foregroundMark x1="74783" y1="22609" x2="74783" y2="22609"/>
                        <a14:foregroundMark x1="82609" y1="31304" x2="82609" y2="31304"/>
                        <a14:foregroundMark x1="82609" y1="31304" x2="82609" y2="31304"/>
                        <a14:foregroundMark x1="90435" y1="35652" x2="90435" y2="35652"/>
                        <a14:foregroundMark x1="90435" y1="35652" x2="90435" y2="35652"/>
                        <a14:foregroundMark x1="93043" y1="43478" x2="93043" y2="43478"/>
                        <a14:foregroundMark x1="93043" y1="43478" x2="93043" y2="43478"/>
                        <a14:foregroundMark x1="89565" y1="50435" x2="89565" y2="50435"/>
                        <a14:foregroundMark x1="89565" y1="50435" x2="89565" y2="50435"/>
                        <a14:foregroundMark x1="88696" y1="56522" x2="88696" y2="56522"/>
                        <a14:foregroundMark x1="88696" y1="56522" x2="88696" y2="56522"/>
                        <a14:foregroundMark x1="86087" y1="68696" x2="86087" y2="68696"/>
                        <a14:foregroundMark x1="86087" y1="68696" x2="86087" y2="68696"/>
                        <a14:foregroundMark x1="80870" y1="80870" x2="80870" y2="80870"/>
                        <a14:foregroundMark x1="80870" y1="80870" x2="80870" y2="80870"/>
                        <a14:foregroundMark x1="78261" y1="85217" x2="78261" y2="85217"/>
                        <a14:foregroundMark x1="78261" y1="85217" x2="78261" y2="85217"/>
                        <a14:foregroundMark x1="76522" y1="88696" x2="76522" y2="88696"/>
                        <a14:foregroundMark x1="76522" y1="90435" x2="76522" y2="90435"/>
                        <a14:foregroundMark x1="76522" y1="90435" x2="76522" y2="90435"/>
                        <a14:foregroundMark x1="61739" y1="88696" x2="61739" y2="88696"/>
                        <a14:foregroundMark x1="61739" y1="88696" x2="61739" y2="88696"/>
                        <a14:foregroundMark x1="66957" y1="88696" x2="66957" y2="88696"/>
                        <a14:foregroundMark x1="66957" y1="88696" x2="66957" y2="88696"/>
                        <a14:foregroundMark x1="53913" y1="88696" x2="53913" y2="88696"/>
                        <a14:foregroundMark x1="53913" y1="88696" x2="53913" y2="88696"/>
                        <a14:foregroundMark x1="54783" y1="89565" x2="54783" y2="89565"/>
                        <a14:foregroundMark x1="32174" y1="90435" x2="32174" y2="90435"/>
                        <a14:foregroundMark x1="32174" y1="90435" x2="32174" y2="90435"/>
                        <a14:foregroundMark x1="46087" y1="90435" x2="46087" y2="90435"/>
                        <a14:foregroundMark x1="46087" y1="90435" x2="46087" y2="90435"/>
                        <a14:foregroundMark x1="27826" y1="87826" x2="27826" y2="87826"/>
                        <a14:foregroundMark x1="26957" y1="88696" x2="26957" y2="88696"/>
                        <a14:foregroundMark x1="25217" y1="88696" x2="25217" y2="88696"/>
                        <a14:foregroundMark x1="25217" y1="88696" x2="25217" y2="88696"/>
                        <a14:foregroundMark x1="22609" y1="84348" x2="22609" y2="84348"/>
                        <a14:foregroundMark x1="22609" y1="84348" x2="22609" y2="84348"/>
                        <a14:foregroundMark x1="22609" y1="88696" x2="22609" y2="88696"/>
                        <a14:foregroundMark x1="22609" y1="88696" x2="22609" y2="88696"/>
                        <a14:foregroundMark x1="22609" y1="89565" x2="22609" y2="89565"/>
                        <a14:foregroundMark x1="22609" y1="91304" x2="22609" y2="91304"/>
                        <a14:foregroundMark x1="20870" y1="91304" x2="20870" y2="91304"/>
                        <a14:foregroundMark x1="20870" y1="91304" x2="20870" y2="91304"/>
                        <a14:foregroundMark x1="20870" y1="82609" x2="20870" y2="82609"/>
                        <a14:foregroundMark x1="20870" y1="81739" x2="20870" y2="81739"/>
                        <a14:foregroundMark x1="17391" y1="79130" x2="17391" y2="79130"/>
                        <a14:foregroundMark x1="17391" y1="76522" x2="17391" y2="76522"/>
                        <a14:foregroundMark x1="17391" y1="73043" x2="17391" y2="73043"/>
                        <a14:foregroundMark x1="17391" y1="73043" x2="17391" y2="73043"/>
                        <a14:foregroundMark x1="17391" y1="73043" x2="17391" y2="73043"/>
                        <a14:foregroundMark x1="16522" y1="68696" x2="16522" y2="68696"/>
                        <a14:foregroundMark x1="15652" y1="62609" x2="15652" y2="62609"/>
                        <a14:foregroundMark x1="14783" y1="62609" x2="14783" y2="62609"/>
                        <a14:foregroundMark x1="13043" y1="59130" x2="13043" y2="59130"/>
                        <a14:foregroundMark x1="13043" y1="56522" x2="13043" y2="56522"/>
                        <a14:foregroundMark x1="11304" y1="53043" x2="11304" y2="50435"/>
                        <a14:foregroundMark x1="11304" y1="48696" x2="11304" y2="48696"/>
                        <a14:foregroundMark x1="7826" y1="45217" x2="7826" y2="41739"/>
                        <a14:foregroundMark x1="7826" y1="41739" x2="7826" y2="41739"/>
                        <a14:foregroundMark x1="6087" y1="37391" x2="6087" y2="37391"/>
                        <a14:foregroundMark x1="39130" y1="36522" x2="39130" y2="36522"/>
                        <a14:foregroundMark x1="44348" y1="33913" x2="44348" y2="33913"/>
                        <a14:foregroundMark x1="41739" y1="32174" x2="41739" y2="32174"/>
                        <a14:foregroundMark x1="41739" y1="32174" x2="41739" y2="32174"/>
                        <a14:foregroundMark x1="34783" y1="33043" x2="34783" y2="33043"/>
                        <a14:foregroundMark x1="34783" y1="33043" x2="34783" y2="33043"/>
                        <a14:foregroundMark x1="48696" y1="39130" x2="48696" y2="39130"/>
                        <a14:foregroundMark x1="48696" y1="39130" x2="48696" y2="39130"/>
                        <a14:foregroundMark x1="54783" y1="40000" x2="54783" y2="40000"/>
                        <a14:foregroundMark x1="54783" y1="40000" x2="54783" y2="40000"/>
                        <a14:foregroundMark x1="70435" y1="37391" x2="70435" y2="37391"/>
                        <a14:foregroundMark x1="70435" y1="37391" x2="70435" y2="37391"/>
                        <a14:foregroundMark x1="75652" y1="40000" x2="75652" y2="40000"/>
                        <a14:foregroundMark x1="75652" y1="40000" x2="75652" y2="40000"/>
                        <a14:foregroundMark x1="36522" y1="46087" x2="36522" y2="46087"/>
                        <a14:foregroundMark x1="36522" y1="46087" x2="36522" y2="46087"/>
                        <a14:foregroundMark x1="26087" y1="56522" x2="26087" y2="56522"/>
                        <a14:foregroundMark x1="26087" y1="56522" x2="26087" y2="56522"/>
                        <a14:foregroundMark x1="30435" y1="63478" x2="30435" y2="63478"/>
                        <a14:foregroundMark x1="30435" y1="62609" x2="30435" y2="6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84" y="3728"/>
            <a:ext cx="1901384" cy="1901384"/>
          </a:xfrm>
        </p:spPr>
      </p:pic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DA3E78F-11A3-47E6-8E18-A8F94EC0A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285" y="478311"/>
            <a:ext cx="838317" cy="19433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1AD5B30-3EDF-4A6F-94B7-84EB7A461668}"/>
              </a:ext>
            </a:extLst>
          </p:cNvPr>
          <p:cNvSpPr txBox="1"/>
          <p:nvPr/>
        </p:nvSpPr>
        <p:spPr>
          <a:xfrm>
            <a:off x="6199783" y="1103256"/>
            <a:ext cx="4870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atin typeface="Avenir Next LT Pro" panose="020B0504020202020204" pitchFamily="34" charset="0"/>
              </a:rPr>
              <a:t>GK Gel 750gr</a:t>
            </a: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27824C33-B526-4B8E-A066-69EC9D63D52B}"/>
              </a:ext>
            </a:extLst>
          </p:cNvPr>
          <p:cNvSpPr/>
          <p:nvPr/>
        </p:nvSpPr>
        <p:spPr>
          <a:xfrm>
            <a:off x="5399314" y="5602514"/>
            <a:ext cx="1083781" cy="1088572"/>
          </a:xfrm>
          <a:prstGeom prst="flowChartConnector">
            <a:avLst/>
          </a:prstGeom>
          <a:solidFill>
            <a:srgbClr val="E44A30"/>
          </a:solidFill>
          <a:ln>
            <a:solidFill>
              <a:srgbClr val="E44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FF212F-3D96-4582-A67F-DE63C6B83D13}"/>
              </a:ext>
            </a:extLst>
          </p:cNvPr>
          <p:cNvSpPr/>
          <p:nvPr/>
        </p:nvSpPr>
        <p:spPr>
          <a:xfrm>
            <a:off x="9054059" y="2097577"/>
            <a:ext cx="2533338" cy="39434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0" i="0" u="none" strike="noStrike" baseline="0" dirty="0">
                <a:solidFill>
                  <a:srgbClr val="8A8A8A"/>
                </a:solidFill>
                <a:latin typeface="Avenir Next LT Pro" panose="020B0504020202020204" pitchFamily="34" charset="0"/>
              </a:rPr>
              <a:t>Ideal para embarques en los que se prefiere una absorción de humedad que no forme salmuera líquida.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0" i="0" u="none" strike="noStrike" baseline="0" dirty="0">
                <a:solidFill>
                  <a:srgbClr val="8A8A8A"/>
                </a:solidFill>
                <a:latin typeface="Avenir Next LT Pro" panose="020B0504020202020204" pitchFamily="34" charset="0"/>
              </a:rPr>
              <a:t>Su diseño permite que pueda colgarse en las cavidades corrugadas de los paneles de la pared.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8A8A8A"/>
                </a:solidFill>
                <a:latin typeface="Avenir Next LT Pro" panose="020B0504020202020204" pitchFamily="34" charset="0"/>
              </a:rPr>
              <a:t>Protección contra la humedad en: productos agrícolas, acero, maquinaria y todo tipo 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8A8A8A"/>
                </a:solidFill>
                <a:latin typeface="Avenir Next LT Pro" panose="020B0504020202020204" pitchFamily="34" charset="0"/>
              </a:rPr>
              <a:t>productos de consumo.</a:t>
            </a:r>
          </a:p>
        </p:txBody>
      </p:sp>
      <p:pic>
        <p:nvPicPr>
          <p:cNvPr id="4" name="Imagen 3" descr="Imagen que contiene tabla, par, corte, azul&#10;&#10;Descripción generada automáticamente">
            <a:extLst>
              <a:ext uri="{FF2B5EF4-FFF2-40B4-BE49-F238E27FC236}">
                <a16:creationId xmlns:a16="http://schemas.microsoft.com/office/drawing/2014/main" id="{3351D994-46B3-43A9-9782-96A9C01C8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8346">
            <a:off x="603761" y="2897250"/>
            <a:ext cx="3735066" cy="49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8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95C80-F6AB-45A7-A4AC-6D03122FDD1A}"/>
              </a:ext>
            </a:extLst>
          </p:cNvPr>
          <p:cNvSpPr/>
          <p:nvPr/>
        </p:nvSpPr>
        <p:spPr>
          <a:xfrm>
            <a:off x="0" y="0"/>
            <a:ext cx="362857" cy="6858000"/>
          </a:xfrm>
          <a:prstGeom prst="rect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87D947-3BE1-4A73-9123-C315D88600A3}"/>
              </a:ext>
            </a:extLst>
          </p:cNvPr>
          <p:cNvSpPr/>
          <p:nvPr/>
        </p:nvSpPr>
        <p:spPr>
          <a:xfrm>
            <a:off x="362857" y="0"/>
            <a:ext cx="3628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16E74EE4-8EF8-449F-8CC8-1573847B9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779364"/>
              </p:ext>
            </p:extLst>
          </p:nvPr>
        </p:nvGraphicFramePr>
        <p:xfrm>
          <a:off x="-189415" y="217119"/>
          <a:ext cx="5231400" cy="288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A18C5A17-12EE-4767-8318-458E9F389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652405"/>
              </p:ext>
            </p:extLst>
          </p:nvPr>
        </p:nvGraphicFramePr>
        <p:xfrm>
          <a:off x="-117330" y="2781148"/>
          <a:ext cx="4854221" cy="359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03085D35-5456-40F6-A357-D6E0C0E28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433489"/>
              </p:ext>
            </p:extLst>
          </p:nvPr>
        </p:nvGraphicFramePr>
        <p:xfrm>
          <a:off x="3890884" y="-150354"/>
          <a:ext cx="4591812" cy="444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3" name="Diagrama 32">
            <a:extLst>
              <a:ext uri="{FF2B5EF4-FFF2-40B4-BE49-F238E27FC236}">
                <a16:creationId xmlns:a16="http://schemas.microsoft.com/office/drawing/2014/main" id="{16EBAF71-34FC-4044-9FAA-C407CAA0E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948906"/>
              </p:ext>
            </p:extLst>
          </p:nvPr>
        </p:nvGraphicFramePr>
        <p:xfrm>
          <a:off x="3203070" y="2622461"/>
          <a:ext cx="4507288" cy="390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4" name="Diagrama de flujo: conector 33">
            <a:extLst>
              <a:ext uri="{FF2B5EF4-FFF2-40B4-BE49-F238E27FC236}">
                <a16:creationId xmlns:a16="http://schemas.microsoft.com/office/drawing/2014/main" id="{8B051DD1-5409-4A3A-B157-8E2042C73AFD}"/>
              </a:ext>
            </a:extLst>
          </p:cNvPr>
          <p:cNvSpPr/>
          <p:nvPr/>
        </p:nvSpPr>
        <p:spPr>
          <a:xfrm>
            <a:off x="11021601" y="2134988"/>
            <a:ext cx="2820054" cy="2588022"/>
          </a:xfrm>
          <a:prstGeom prst="flowChartConnector">
            <a:avLst/>
          </a:prstGeom>
          <a:solidFill>
            <a:srgbClr val="004D90"/>
          </a:solidFill>
          <a:ln>
            <a:solidFill>
              <a:srgbClr val="004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62E24-5FEF-4E8B-83D0-3856FA756737}"/>
              </a:ext>
            </a:extLst>
          </p:cNvPr>
          <p:cNvSpPr txBox="1"/>
          <p:nvPr/>
        </p:nvSpPr>
        <p:spPr>
          <a:xfrm>
            <a:off x="6588692" y="2828835"/>
            <a:ext cx="429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PRECINTOS DE SEGURIDAD</a:t>
            </a:r>
          </a:p>
        </p:txBody>
      </p:sp>
    </p:spTree>
    <p:extLst>
      <p:ext uri="{BB962C8B-B14F-4D97-AF65-F5344CB8AC3E}">
        <p14:creationId xmlns:p14="http://schemas.microsoft.com/office/powerpoint/2010/main" val="376911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57330AE-47E0-4201-8807-B3F0B00A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2" y="3086901"/>
            <a:ext cx="1563408" cy="3624264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763345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Avenir Next LT Pro" panose="020B0504020202020204" pitchFamily="34" charset="0"/>
              </a:rPr>
              <a:t>Sellos para contenedor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4CE4EA-CBD4-41A5-A40A-D78FD6C3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5" b="89922" l="10000" r="90000">
                        <a14:foregroundMark x1="76833" y1="9205" x2="76833" y2="9205"/>
                        <a14:foregroundMark x1="76833" y1="9205" x2="76833" y2="9205"/>
                        <a14:foregroundMark x1="76833" y1="9205" x2="76833" y2="9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9" y="1157567"/>
            <a:ext cx="5576341" cy="54711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E980F4-EC4C-40CF-85F9-FCD25B925540}"/>
              </a:ext>
            </a:extLst>
          </p:cNvPr>
          <p:cNvSpPr txBox="1"/>
          <p:nvPr/>
        </p:nvSpPr>
        <p:spPr>
          <a:xfrm>
            <a:off x="6615659" y="1157567"/>
            <a:ext cx="40129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Sello de alta seguridad para contenedores Marca ONE SEAL Ref. 79 – T06 High Security ISO 17712:2013 Numeración sencilla.</a:t>
            </a:r>
          </a:p>
          <a:p>
            <a:pPr algn="just"/>
            <a:r>
              <a:rPr lang="es-ES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Caja x 200 </a:t>
            </a:r>
            <a:r>
              <a:rPr lang="es-ES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Und</a:t>
            </a:r>
            <a:r>
              <a:rPr lang="es-ES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, Los sellos vienen en una caja en cuyo interior hay 2 cajas con 100 unidades cada una.</a:t>
            </a:r>
          </a:p>
          <a:p>
            <a:pPr algn="just"/>
            <a:endParaRPr lang="es-ES" b="0" i="0" dirty="0">
              <a:solidFill>
                <a:srgbClr val="8A8A8A"/>
              </a:solidFill>
              <a:effectLst/>
              <a:latin typeface="Avenir Next LT Pro" panose="020B0504020202020204" pitchFamily="34" charset="0"/>
            </a:endParaRPr>
          </a:p>
          <a:p>
            <a:pPr algn="just"/>
            <a:r>
              <a:rPr kumimoji="0" lang="es-ES" altLang="es-CO" b="0" i="0" u="none" strike="noStrike" cap="none" normalizeH="0" baseline="0" dirty="0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Posee un diseño flexible patentado que proporciona un alto grado de flexibilidad para adaptarse a cualquier contenedor, camión o remolque. La característica </a:t>
            </a:r>
            <a:r>
              <a:rPr kumimoji="0" lang="es-ES" altLang="es-CO" b="0" i="0" u="none" strike="noStrike" cap="none" normalizeH="0" baseline="0" dirty="0" err="1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anti-spin</a:t>
            </a:r>
            <a:r>
              <a:rPr kumimoji="0" lang="es-ES" altLang="es-CO" b="0" i="0" u="none" strike="noStrike" cap="none" normalizeH="0" baseline="0" dirty="0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 asegura que el pasador con sus 4 "aletas“ sean parte del bloqueo evitando así los ataques de fricción. </a:t>
            </a:r>
          </a:p>
          <a:p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B60DA38-455B-435D-95ED-BD714812B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786" y="118841"/>
            <a:ext cx="3342615" cy="11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57330AE-47E0-4201-8807-B3F0B00A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2" y="3086901"/>
            <a:ext cx="1563408" cy="3624264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763345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Avenir Next LT Pro" panose="020B0504020202020204" pitchFamily="34" charset="0"/>
              </a:rPr>
              <a:t>Sellos para contenedor</a:t>
            </a:r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E319D6FB-E868-4220-8BB2-D82E085AD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4" y="1243098"/>
            <a:ext cx="5428656" cy="53375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E6FA9B-532C-4657-8DBA-530B1E26794C}"/>
              </a:ext>
            </a:extLst>
          </p:cNvPr>
          <p:cNvSpPr txBox="1"/>
          <p:nvPr/>
        </p:nvSpPr>
        <p:spPr>
          <a:xfrm>
            <a:off x="5691930" y="987399"/>
            <a:ext cx="50276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Sello de alta seguridad para contenedores Marca ONE SEAL Ref. 79 – T06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Blister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 High Security ISO 17712:2013 Doble numeración y empaque individual.</a:t>
            </a:r>
          </a:p>
          <a:p>
            <a:pPr algn="just"/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Caja x 200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Und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, Los sellos vienen en una caja en cuyo interior hay 2 cajas con 100 unidades cada una.</a:t>
            </a:r>
          </a:p>
          <a:p>
            <a:pPr algn="just"/>
            <a:endParaRPr lang="es-ES" sz="2000" dirty="0">
              <a:solidFill>
                <a:srgbClr val="8A8A8A"/>
              </a:solidFill>
              <a:latin typeface="Avenir Next LT Pro" panose="020B0504020202020204" pitchFamily="34" charset="0"/>
            </a:endParaRPr>
          </a:p>
          <a:p>
            <a:pPr algn="just"/>
            <a:r>
              <a:rPr kumimoji="0" lang="es-ES" altLang="es-CO" sz="2000" b="0" i="0" u="none" strike="noStrike" cap="none" normalizeH="0" baseline="0" dirty="0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Posee un diseño flexible patentado que proporciona un alto grado de flexibilidad para adaptarse a cualquier contenedor, camión o remolque. La característica </a:t>
            </a:r>
            <a:r>
              <a:rPr kumimoji="0" lang="es-ES" altLang="es-CO" sz="2000" b="0" i="0" u="none" strike="noStrike" cap="none" normalizeH="0" baseline="0" dirty="0" err="1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anti-spin</a:t>
            </a:r>
            <a:r>
              <a:rPr kumimoji="0" lang="es-ES" altLang="es-CO" sz="2000" b="0" i="0" u="none" strike="noStrike" cap="none" normalizeH="0" baseline="0" dirty="0">
                <a:ln>
                  <a:noFill/>
                </a:ln>
                <a:solidFill>
                  <a:srgbClr val="8A8A8A"/>
                </a:solidFill>
                <a:effectLst/>
                <a:latin typeface="Avenir Next LT Pro" panose="020B0604020202020204" pitchFamily="34" charset="0"/>
              </a:rPr>
              <a:t> asegura que el pasador con sus 4 "aletas“ sean parte del bloqueo evitando así los ataques de fricción. </a:t>
            </a:r>
          </a:p>
          <a:p>
            <a:pPr algn="l"/>
            <a:endParaRPr lang="es-ES" sz="2000" b="0" i="0" dirty="0">
              <a:solidFill>
                <a:srgbClr val="8A8A8A"/>
              </a:solidFill>
              <a:effectLst/>
              <a:latin typeface="Avenir Next LT Pro" panose="020B0504020202020204" pitchFamily="34" charset="0"/>
            </a:endParaRPr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3FBEAA1-C5A6-4CCA-8E5C-D2F3448E6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7"/>
            <a:ext cx="4764875" cy="11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3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57330AE-47E0-4201-8807-B3F0B00A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2" y="3086901"/>
            <a:ext cx="1563408" cy="3624264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6605666" y="269068"/>
            <a:ext cx="464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Avenir Next LT Pro" panose="020B0504020202020204" pitchFamily="34" charset="0"/>
              </a:rPr>
              <a:t>Sellos para contenedor</a:t>
            </a:r>
          </a:p>
        </p:txBody>
      </p:sp>
      <p:pic>
        <p:nvPicPr>
          <p:cNvPr id="3" name="Imagen 2" descr="Imagen que contiene botella, interior, tabla, computadora&#10;&#10;Descripción generada automáticamente">
            <a:extLst>
              <a:ext uri="{FF2B5EF4-FFF2-40B4-BE49-F238E27FC236}">
                <a16:creationId xmlns:a16="http://schemas.microsoft.com/office/drawing/2014/main" id="{7E2C5C0E-2FFC-4816-A05F-A15963262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88" y="0"/>
            <a:ext cx="677555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C5DBBC-3076-4028-8249-CE3AC5AA0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54" b="88462" l="5039" r="89535">
                        <a14:foregroundMark x1="6977" y1="47115" x2="6977" y2="47115"/>
                        <a14:foregroundMark x1="25194" y1="44231" x2="25194" y2="44231"/>
                        <a14:foregroundMark x1="27132" y1="43269" x2="27132" y2="43269"/>
                        <a14:foregroundMark x1="25969" y1="53846" x2="25969" y2="53846"/>
                        <a14:foregroundMark x1="7364" y1="21154" x2="7364" y2="21154"/>
                        <a14:foregroundMark x1="32558" y1="49038" x2="32558" y2="49038"/>
                        <a14:foregroundMark x1="32558" y1="49038" x2="32558" y2="49038"/>
                        <a14:foregroundMark x1="35659" y1="49038" x2="35659" y2="49038"/>
                        <a14:foregroundMark x1="32946" y1="49038" x2="32946" y2="49038"/>
                        <a14:foregroundMark x1="32946" y1="49038" x2="32946" y2="49038"/>
                        <a14:foregroundMark x1="32946" y1="49038" x2="32946" y2="49038"/>
                        <a14:foregroundMark x1="31783" y1="44231" x2="31783" y2="44231"/>
                        <a14:foregroundMark x1="31783" y1="44231" x2="31783" y2="44231"/>
                        <a14:foregroundMark x1="31783" y1="44231" x2="31783" y2="44231"/>
                        <a14:foregroundMark x1="31783" y1="43269" x2="31783" y2="43269"/>
                        <a14:foregroundMark x1="36047" y1="54808" x2="36047" y2="54808"/>
                        <a14:foregroundMark x1="33721" y1="56731" x2="33721" y2="56731"/>
                        <a14:foregroundMark x1="40310" y1="49038" x2="40310" y2="49038"/>
                        <a14:foregroundMark x1="41085" y1="47115" x2="41085" y2="47115"/>
                        <a14:foregroundMark x1="39147" y1="43269" x2="39147" y2="43269"/>
                        <a14:foregroundMark x1="41473" y1="41346" x2="41473" y2="41346"/>
                        <a14:foregroundMark x1="43023" y1="56731" x2="43023" y2="56731"/>
                        <a14:foregroundMark x1="46512" y1="51923" x2="46512" y2="51923"/>
                        <a14:foregroundMark x1="51550" y1="50000" x2="51550" y2="50000"/>
                        <a14:foregroundMark x1="50775" y1="50000" x2="50775" y2="50000"/>
                        <a14:foregroundMark x1="54651" y1="47115" x2="54651" y2="47115"/>
                        <a14:foregroundMark x1="53876" y1="49038" x2="53876" y2="49038"/>
                        <a14:foregroundMark x1="51938" y1="43269" x2="51938" y2="43269"/>
                        <a14:foregroundMark x1="57364" y1="57692" x2="57364" y2="57692"/>
                        <a14:foregroundMark x1="63566" y1="56731" x2="63566" y2="56731"/>
                        <a14:foregroundMark x1="61240" y1="47115" x2="61240" y2="47115"/>
                        <a14:foregroundMark x1="61240" y1="44231" x2="61240" y2="44231"/>
                        <a14:foregroundMark x1="60465" y1="38462" x2="60465" y2="38462"/>
                        <a14:foregroundMark x1="69767" y1="41346" x2="69767" y2="41346"/>
                        <a14:foregroundMark x1="72093" y1="39423" x2="72093" y2="39423"/>
                        <a14:foregroundMark x1="66667" y1="47115" x2="66667" y2="47115"/>
                        <a14:foregroundMark x1="72868" y1="46154" x2="72868" y2="46154"/>
                        <a14:foregroundMark x1="72868" y1="53846" x2="72868" y2="53846"/>
                        <a14:foregroundMark x1="78295" y1="51923" x2="78295" y2="51923"/>
                        <a14:foregroundMark x1="80233" y1="43269" x2="80233" y2="43269"/>
                        <a14:foregroundMark x1="77519" y1="38462" x2="77519" y2="38462"/>
                        <a14:foregroundMark x1="77132" y1="57692" x2="77132" y2="57692"/>
                        <a14:foregroundMark x1="10465" y1="43269" x2="10465" y2="43269"/>
                        <a14:foregroundMark x1="5039" y1="39423" x2="5039" y2="39423"/>
                        <a14:foregroundMark x1="5039" y1="38462" x2="5039" y2="38462"/>
                        <a14:foregroundMark x1="5039" y1="49038" x2="5039" y2="49038"/>
                        <a14:foregroundMark x1="5814" y1="71154" x2="5814" y2="67308"/>
                        <a14:foregroundMark x1="6977" y1="62500" x2="6977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888" y="-70439"/>
            <a:ext cx="3669637" cy="147923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528DEF-2022-4EE2-8465-945866D13552}"/>
              </a:ext>
            </a:extLst>
          </p:cNvPr>
          <p:cNvSpPr txBox="1"/>
          <p:nvPr/>
        </p:nvSpPr>
        <p:spPr>
          <a:xfrm>
            <a:off x="6863577" y="1395006"/>
            <a:ext cx="48540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Sello de alta seguridad para contenedores Marca XINFAN Ref. TSS – BS02 High Security ISO 17712:2013 Doble numeración y empaque individual.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8A8A8A"/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0" i="0" dirty="0">
              <a:solidFill>
                <a:srgbClr val="8A8A8A"/>
              </a:solidFill>
              <a:effectLst/>
              <a:latin typeface="Avenir Next LT Pro" panose="020B05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Caja x 250 </a:t>
            </a:r>
            <a:r>
              <a:rPr lang="es-ES" sz="2000" b="0" i="0" dirty="0" err="1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Und</a:t>
            </a:r>
            <a:r>
              <a:rPr lang="es-ES" sz="2000" b="0" i="0" dirty="0">
                <a:solidFill>
                  <a:srgbClr val="8A8A8A"/>
                </a:solidFill>
                <a:effectLst/>
                <a:latin typeface="Avenir Next LT Pro" panose="020B0504020202020204" pitchFamily="34" charset="0"/>
              </a:rPr>
              <a:t>, Vienen empacados en 1 caja x 250 unidades.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6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D56A88-A0D9-4C26-AAE7-E2D5F1B4ACE7}"/>
              </a:ext>
            </a:extLst>
          </p:cNvPr>
          <p:cNvSpPr txBox="1"/>
          <p:nvPr/>
        </p:nvSpPr>
        <p:spPr>
          <a:xfrm>
            <a:off x="9204279" y="302873"/>
            <a:ext cx="2206017" cy="3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Sellos</a:t>
            </a:r>
            <a:r>
              <a:rPr lang="en-US" sz="4400" dirty="0"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Avenir Next LT Pro" panose="020B0504020202020204" pitchFamily="34" charset="0"/>
                <a:ea typeface="+mj-ea"/>
                <a:cs typeface="+mj-cs"/>
              </a:rPr>
              <a:t>plásticos</a:t>
            </a:r>
            <a:endParaRPr lang="en-US" sz="4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16FA-8F35-4175-A44E-A7DDCF3F551B}"/>
              </a:ext>
            </a:extLst>
          </p:cNvPr>
          <p:cNvSpPr txBox="1"/>
          <p:nvPr/>
        </p:nvSpPr>
        <p:spPr>
          <a:xfrm>
            <a:off x="7084997" y="1691640"/>
            <a:ext cx="453491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seguridad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polietileno</a:t>
            </a:r>
            <a:r>
              <a:rPr lang="en-US" sz="2000" dirty="0">
                <a:latin typeface="Avenir Next LT Pro" panose="020B05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Largo total: 410 mm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Paleta: largo 76 mm, ancho: 25mm.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Correa: largo  334 mm, ancho: 8mm.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2000" b="0" i="0" u="none" strike="noStrike" dirty="0">
              <a:effectLst/>
              <a:latin typeface="Avenir Next LT Pro" panose="020B05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Este 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sello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se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utiliza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en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el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s-CO" sz="2000" b="0" i="0" u="none" strike="noStrike" dirty="0">
                <a:effectLst/>
                <a:latin typeface="Avenir Next LT Pro" panose="020B0504020202020204" pitchFamily="34" charset="0"/>
              </a:rPr>
              <a:t>transporte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logística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 los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servicios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postales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aseguramientos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de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paquetes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 y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mercancia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, entre </a:t>
            </a:r>
            <a:r>
              <a:rPr lang="en-US" sz="2000" b="0" i="0" u="none" strike="noStrike" dirty="0" err="1">
                <a:effectLst/>
                <a:latin typeface="Avenir Next LT Pro" panose="020B0504020202020204" pitchFamily="34" charset="0"/>
              </a:rPr>
              <a:t>otros</a:t>
            </a:r>
            <a:r>
              <a:rPr lang="en-US" sz="2000" b="0" i="0" u="none" strike="noStrike" dirty="0">
                <a:effectLst/>
                <a:latin typeface="Avenir Next LT Pro" panose="020B0504020202020204" pitchFamily="34" charset="0"/>
              </a:rPr>
              <a:t>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912E10B6-BD8E-4ADE-A6A9-C8BA25F10B01}"/>
              </a:ext>
            </a:extLst>
          </p:cNvPr>
          <p:cNvSpPr/>
          <p:nvPr/>
        </p:nvSpPr>
        <p:spPr>
          <a:xfrm>
            <a:off x="11410296" y="146835"/>
            <a:ext cx="614597" cy="644577"/>
          </a:xfrm>
          <a:prstGeom prst="flowChartConnector">
            <a:avLst/>
          </a:prstGeom>
          <a:solidFill>
            <a:srgbClr val="8A8A8A"/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CBAE7C0-0DBF-4E2C-89A6-778DF8C2CA4A}"/>
              </a:ext>
            </a:extLst>
          </p:cNvPr>
          <p:cNvSpPr/>
          <p:nvPr/>
        </p:nvSpPr>
        <p:spPr>
          <a:xfrm flipH="1">
            <a:off x="-462535" y="-1016719"/>
            <a:ext cx="4637556" cy="463151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2677F7-8136-44BF-A949-96E214579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" t="-5961" r="10008" b="5961"/>
          <a:stretch/>
        </p:blipFill>
        <p:spPr>
          <a:xfrm>
            <a:off x="3783692" y="3474721"/>
            <a:ext cx="2458057" cy="1238250"/>
          </a:xfrm>
          <a:prstGeom prst="rect">
            <a:avLst/>
          </a:prstGeom>
        </p:spPr>
      </p:pic>
      <p:pic>
        <p:nvPicPr>
          <p:cNvPr id="28" name="Gráfico 27" descr="Camión volteo con relleno sólido">
            <a:extLst>
              <a:ext uri="{FF2B5EF4-FFF2-40B4-BE49-F238E27FC236}">
                <a16:creationId xmlns:a16="http://schemas.microsoft.com/office/drawing/2014/main" id="{B8E24023-1A76-4F88-9B27-1A07AE0B9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3697" y="5307310"/>
            <a:ext cx="914399" cy="914399"/>
          </a:xfrm>
          <a:prstGeom prst="rect">
            <a:avLst/>
          </a:prstGeom>
        </p:spPr>
      </p:pic>
      <p:pic>
        <p:nvPicPr>
          <p:cNvPr id="30" name="Gráfico 29" descr="Carretilla para transporte con relleno sólido">
            <a:extLst>
              <a:ext uri="{FF2B5EF4-FFF2-40B4-BE49-F238E27FC236}">
                <a16:creationId xmlns:a16="http://schemas.microsoft.com/office/drawing/2014/main" id="{50FAF83F-BE14-400D-BD17-47605B481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9104" y="5223608"/>
            <a:ext cx="890592" cy="890592"/>
          </a:xfrm>
          <a:prstGeom prst="rect">
            <a:avLst/>
          </a:prstGeom>
        </p:spPr>
      </p:pic>
      <p:pic>
        <p:nvPicPr>
          <p:cNvPr id="32" name="Gráfico 31" descr="Caja de embalaje abierta con relleno sólido">
            <a:extLst>
              <a:ext uri="{FF2B5EF4-FFF2-40B4-BE49-F238E27FC236}">
                <a16:creationId xmlns:a16="http://schemas.microsoft.com/office/drawing/2014/main" id="{66E691E4-6012-4F4C-8272-7A7A60221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00184" y="5211704"/>
            <a:ext cx="914400" cy="914400"/>
          </a:xfrm>
          <a:prstGeom prst="rect">
            <a:avLst/>
          </a:prstGeom>
        </p:spPr>
      </p:pic>
      <p:pic>
        <p:nvPicPr>
          <p:cNvPr id="34" name="Gráfico 33" descr="Dinero con relleno sólido">
            <a:extLst>
              <a:ext uri="{FF2B5EF4-FFF2-40B4-BE49-F238E27FC236}">
                <a16:creationId xmlns:a16="http://schemas.microsoft.com/office/drawing/2014/main" id="{48A02044-305D-42DF-98FE-C372A84FD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88809" y="52276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2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1179</Words>
  <Application>Microsoft Office PowerPoint</Application>
  <PresentationFormat>Panorámica</PresentationFormat>
  <Paragraphs>128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Avenir Next</vt:lpstr>
      <vt:lpstr>Avenir Next LT Pro</vt:lpstr>
      <vt:lpstr>Calibri</vt:lpstr>
      <vt:lpstr>Calibri Light</vt:lpstr>
      <vt:lpstr>Tema de Office</vt:lpstr>
      <vt:lpstr>Presentación de PowerPoint</vt:lpstr>
      <vt:lpstr>NUESTROS PROVEEDORES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BROCHURE 2017</dc:title>
  <dc:creator>Enlace Caribe SAS</dc:creator>
  <cp:lastModifiedBy>11177</cp:lastModifiedBy>
  <cp:revision>45</cp:revision>
  <cp:lastPrinted>2019-01-22T13:44:19Z</cp:lastPrinted>
  <dcterms:created xsi:type="dcterms:W3CDTF">2019-01-14T21:48:00Z</dcterms:created>
  <dcterms:modified xsi:type="dcterms:W3CDTF">2022-02-08T15:47:00Z</dcterms:modified>
</cp:coreProperties>
</file>